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65" r:id="rId4"/>
    <p:sldId id="273" r:id="rId5"/>
    <p:sldId id="266" r:id="rId6"/>
    <p:sldId id="271" r:id="rId7"/>
    <p:sldId id="274" r:id="rId8"/>
    <p:sldId id="278" r:id="rId9"/>
    <p:sldId id="268" r:id="rId10"/>
    <p:sldId id="272" r:id="rId11"/>
    <p:sldId id="280" r:id="rId12"/>
    <p:sldId id="270" r:id="rId13"/>
    <p:sldId id="276" r:id="rId14"/>
    <p:sldId id="277" r:id="rId15"/>
    <p:sldId id="267" r:id="rId16"/>
    <p:sldId id="279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FFDDBF"/>
    <a:srgbClr val="EBBB8A"/>
    <a:srgbClr val="E7B98A"/>
    <a:srgbClr val="050403"/>
    <a:srgbClr val="FFFFFF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75758" autoAdjust="0"/>
  </p:normalViewPr>
  <p:slideViewPr>
    <p:cSldViewPr>
      <p:cViewPr varScale="1">
        <p:scale>
          <a:sx n="106" d="100"/>
          <a:sy n="106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5E6EF5-43BB-4B80-87E2-13CA2D546831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2ECA8C-8654-44D5-8895-6A1697A7B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– журнал «Новый солдат» № 83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0D417A-AC99-4973-8199-9A20FA3DE5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CDF87F-3A36-4B88-9376-43AF3FDF33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Схема со стр. 147. Анимация поставлена на щелчок. Происходит выцветание задания и появление схемы.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6DB9C9-5A05-4FBA-AB3F-DD0A8E8CFC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44EA77-8F10-4287-82A9-7634A22EB3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A9EE2C-4FFB-4E02-9F31-79B3709A94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114EE7-7983-43BA-9779-C6FC1F793F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Схема со стр. 147. Анимация поставлена на щелчок. Происходит выцветание задания и появление схемы.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7B4B44-1CB0-4188-8620-27C90A9403C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рисунка  стр. 168). Выполнение задания в режиме просмотра осуществляется при помощи встроенных средств </a:t>
            </a:r>
            <a:r>
              <a:rPr lang="en-US" smtClean="0"/>
              <a:t>Microsoft PPT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CDB9D7-3F40-491B-81FA-D754317CC2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ABE46B-02C3-4F63-A33D-8AA7B7EF2CB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B5E08F-26C1-40F8-A687-6857E78340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1808CD-BC0C-4B55-B85E-3135077160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D1F74A-ADDF-488A-A8D6-96315B5F07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78F9-A1D2-44B4-83A8-284898F35BFA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26FE-2150-43EA-807D-AD71C5C5D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B2F6-B9F4-4932-A661-EC2DA0E80738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758B8-8D37-47A4-80A3-53161D9E7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E967-D3B6-464B-90CF-58BF3965BB79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3FE9-78E2-4C83-8F4B-77017FE52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DF1A-6CD4-4196-9542-49ED6EB04488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190D-4BF2-4791-9875-087DC7EE7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07723-1EB6-4DDC-ADF8-391CFE3A81E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550E4-28C6-4233-8714-9A8D07E48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241CF-C5AD-48D5-B96A-372D651C195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244E3-BA86-4EB7-9794-80F209D45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A76ED-A44F-4E86-B687-68677A5B6E2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CC4F0-E4DE-4B27-B94E-D5F96F03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54362-E761-498D-A95D-F538100AEB10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C1B1-0F75-4818-9BD4-E64783C22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C7A7-C65B-416F-B38D-143913AF9E73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91C37-9FC1-4B25-8B02-02BD88284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216E-77E9-4D9C-AAF5-2BED40C2AED2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F1214-69B7-46CD-A80D-A69E94F8B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E447-6FC2-4396-B852-E2EBC9734FC2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0302-C599-4D1D-B9CE-D50EC8602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930A18-B476-4213-807A-B1A3A3E257C6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B63789-D0BA-475E-AD96-1AC738785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30.jpeg"/><Relationship Id="rId21" Type="http://schemas.openxmlformats.org/officeDocument/2006/relationships/image" Target="../media/image25.png"/><Relationship Id="rId7" Type="http://schemas.openxmlformats.org/officeDocument/2006/relationships/image" Target="../media/image3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35.png"/><Relationship Id="rId4" Type="http://schemas.openxmlformats.org/officeDocument/2006/relationships/image" Target="../media/image6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21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1997075"/>
            <a:ext cx="1541462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СВОБОДА РАБОВЛАДЕЛЬЦЕВ</a:t>
            </a:r>
            <a:endParaRPr lang="ru-RU" dirty="0"/>
          </a:p>
        </p:txBody>
      </p:sp>
      <p:pic>
        <p:nvPicPr>
          <p:cNvPr id="14339" name="Рисунок 5" descr="лента времени_2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63" y="3357563"/>
            <a:ext cx="2628901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240463"/>
            <a:ext cx="61563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27.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2" name="Прямоугольник 10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1520" y="972000"/>
            <a:ext cx="8640000" cy="296251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400">
                <a:solidFill>
                  <a:srgbClr val="800000"/>
                </a:solidFill>
                <a:latin typeface="Comic Sans MS" pitchFamily="66" charset="0"/>
              </a:rPr>
              <a:t>Большинство граждан оберегали демократию от тех аристократов, которые мечтали о возвращении «правления знатных». Раз в год гражданам предлагали на глиняных черепках (остраках) написать имя человека, угрожающего, по их мнению, афинским порядкам. Тот, на кого указывало большинство граждан, на 10 лет изгонялся из Афин.</a:t>
            </a:r>
          </a:p>
        </p:txBody>
      </p:sp>
      <p:grpSp>
        <p:nvGrpSpPr>
          <p:cNvPr id="2970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12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08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АФИНСКАЯ ДЕМОКРАТИЯ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84166" y="4032000"/>
            <a:ext cx="2442942" cy="1836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83858" y="4032000"/>
            <a:ext cx="3072118" cy="1836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940425" y="6015038"/>
            <a:ext cx="2547938" cy="5095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Черепок-</a:t>
            </a:r>
            <a:r>
              <a:rPr lang="ru-RU" sz="2400" dirty="0" err="1">
                <a:latin typeface="+mn-lt"/>
              </a:rPr>
              <a:t>острак</a:t>
            </a:r>
            <a:endParaRPr lang="ru-RU" sz="2400" dirty="0"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4463" y="5975350"/>
            <a:ext cx="5365750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Бронзовые пластины с </a:t>
            </a:r>
            <a:r>
              <a:rPr lang="ru-RU" sz="2400" dirty="0">
                <a:latin typeface="+mn-lt"/>
              </a:rPr>
              <a:t>именами </a:t>
            </a:r>
            <a:r>
              <a:rPr lang="ru-RU" sz="2400" dirty="0">
                <a:latin typeface="+mn-lt"/>
              </a:rPr>
              <a:t>для голосования по жребию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1520" y="972000"/>
            <a:ext cx="8640000" cy="343923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 уровень. </a:t>
            </a:r>
            <a:r>
              <a:rPr lang="ru-RU" sz="2800">
                <a:latin typeface="Comic Sans MS" pitchFamily="66" charset="0"/>
              </a:rPr>
              <a:t>Используя текст   § 27 (пункт 2), найди и запиши в таблицу признаки афинской демократии.</a:t>
            </a:r>
          </a:p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 свободной части таблицы запиши доказательства того, что Афины V века до н.э. являлись демократией рабовладельцев.</a:t>
            </a:r>
          </a:p>
        </p:txBody>
      </p:sp>
      <p:grpSp>
        <p:nvGrpSpPr>
          <p:cNvPr id="3174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6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4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6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АФИНСКАЯ ДЕМОКРАТИЯ</a:t>
            </a:r>
          </a:p>
        </p:txBody>
      </p:sp>
      <p:graphicFrame>
        <p:nvGraphicFramePr>
          <p:cNvPr id="31769" name="Group 25"/>
          <p:cNvGraphicFramePr>
            <a:graphicFrameLocks noGrp="1"/>
          </p:cNvGraphicFramePr>
          <p:nvPr/>
        </p:nvGraphicFramePr>
        <p:xfrm>
          <a:off x="252413" y="4570413"/>
          <a:ext cx="8639175" cy="2060575"/>
        </p:xfrm>
        <a:graphic>
          <a:graphicData uri="http://schemas.openxmlformats.org/drawingml/2006/table">
            <a:tbl>
              <a:tblPr/>
              <a:tblGrid>
                <a:gridCol w="3527425"/>
                <a:gridCol w="5111750"/>
              </a:tblGrid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Признаки афинской демократии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Доказательства демократии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рабовладельцев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Группа 3"/>
          <p:cNvGrpSpPr>
            <a:grpSpLocks/>
          </p:cNvGrpSpPr>
          <p:nvPr/>
        </p:nvGrpSpPr>
        <p:grpSpPr bwMode="auto">
          <a:xfrm>
            <a:off x="206375" y="971550"/>
            <a:ext cx="8686800" cy="1055688"/>
            <a:chOff x="206239" y="2967335"/>
            <a:chExt cx="8686241" cy="105560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06239" y="2967335"/>
              <a:ext cx="8686241" cy="1055608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Почему </a:t>
              </a:r>
              <a:r>
                <a:rPr lang="ru-RU" sz="2800" dirty="0">
                  <a:latin typeface="+mn-lt"/>
                </a:rPr>
                <a:t>правление Перикла считают временем </a:t>
              </a:r>
              <a:r>
                <a:rPr lang="ru-RU" sz="2800" dirty="0">
                  <a:latin typeface="+mn-lt"/>
                </a:rPr>
                <a:t>расцвета </a:t>
              </a:r>
              <a:r>
                <a:rPr lang="ru-RU" sz="2800" dirty="0">
                  <a:latin typeface="+mn-lt"/>
                </a:rPr>
                <a:t>афинской демократии?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64000" y="3150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3379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ВОЖДЬ НАРОДА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4717" y="2132856"/>
            <a:ext cx="2185075" cy="360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388" y="5876925"/>
            <a:ext cx="2867025" cy="9191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Перикл.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Древний бюст</a:t>
            </a:r>
          </a:p>
        </p:txBody>
      </p:sp>
      <p:sp>
        <p:nvSpPr>
          <p:cNvPr id="33799" name="TextBox 5"/>
          <p:cNvSpPr txBox="1">
            <a:spLocks noChangeArrowheads="1"/>
          </p:cNvSpPr>
          <p:nvPr/>
        </p:nvSpPr>
        <p:spPr bwMode="auto">
          <a:xfrm>
            <a:off x="3132138" y="2840038"/>
            <a:ext cx="557053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</a:t>
            </a:r>
          </a:p>
          <a:p>
            <a:r>
              <a:rPr lang="ru-RU" sz="2400">
                <a:latin typeface="Comic Sans MS" pitchFamily="66" charset="0"/>
              </a:rPr>
              <a:t>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05240"/>
            <a:ext cx="8640000" cy="105560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Расставь </a:t>
            </a:r>
            <a:r>
              <a:rPr lang="ru-RU" sz="2800" dirty="0">
                <a:latin typeface="+mn-lt"/>
              </a:rPr>
              <a:t>события и явления в правильной </a:t>
            </a:r>
            <a:r>
              <a:rPr lang="ru-RU" sz="2800" dirty="0">
                <a:latin typeface="+mn-lt"/>
              </a:rPr>
              <a:t>последовательности.</a:t>
            </a:r>
            <a:endParaRPr lang="ru-RU" sz="2800" dirty="0">
              <a:latin typeface="+mn-lt"/>
            </a:endParaRPr>
          </a:p>
        </p:txBody>
      </p:sp>
      <p:grpSp>
        <p:nvGrpSpPr>
          <p:cNvPr id="3482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4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4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2" name="Группа 4"/>
          <p:cNvGrpSpPr>
            <a:grpSpLocks/>
          </p:cNvGrpSpPr>
          <p:nvPr/>
        </p:nvGrpSpPr>
        <p:grpSpPr bwMode="auto">
          <a:xfrm>
            <a:off x="260350" y="5891213"/>
            <a:ext cx="8623300" cy="777875"/>
            <a:chOff x="259593" y="5458406"/>
            <a:chExt cx="8624812" cy="778905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</p:grpSp>
      <p:sp>
        <p:nvSpPr>
          <p:cNvPr id="34823" name="Прямоугольник 2"/>
          <p:cNvSpPr>
            <a:spLocks noChangeArrowheads="1"/>
          </p:cNvSpPr>
          <p:nvPr/>
        </p:nvSpPr>
        <p:spPr bwMode="auto">
          <a:xfrm>
            <a:off x="225425" y="2205038"/>
            <a:ext cx="863123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4013"/>
            <a:r>
              <a:rPr lang="ru-RU" sz="2800">
                <a:latin typeface="Comic Sans MS" pitchFamily="66" charset="0"/>
              </a:rPr>
              <a:t>1. Теперь любой — и богатый, и бедный — мог быть избран одним из должностных лиц.</a:t>
            </a:r>
          </a:p>
          <a:p>
            <a:pPr indent="354013"/>
            <a:r>
              <a:rPr lang="ru-RU" sz="2800">
                <a:latin typeface="Comic Sans MS" pitchFamily="66" charset="0"/>
              </a:rPr>
              <a:t>2. Участие в народном собрании и служба на выборных должностях оплачивались из казны полиса.</a:t>
            </a:r>
          </a:p>
          <a:p>
            <a:pPr indent="354013"/>
            <a:r>
              <a:rPr lang="ru-RU" sz="2800">
                <a:latin typeface="Comic Sans MS" pitchFamily="66" charset="0"/>
              </a:rPr>
              <a:t>3. После побед в Греко-персидских войнах на рынках Эллады было продано в рабство более 150 тысяч военнопленных.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ВОЖДЬ НАРОДА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980728"/>
            <a:ext cx="8640000" cy="364355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Какой процесс здесь представлен: упадка или расцвета афинской демократии при Перикле? Запиши в таблице одно доказательство своего утверждения. Приведи одно–два доказательства своей точки зрения.</a:t>
            </a:r>
          </a:p>
          <a:p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600">
                <a:latin typeface="Comic Sans MS" pitchFamily="66" charset="0"/>
              </a:rPr>
              <a:t>Запиши в таблице два-три доказательства своего утверждения.</a:t>
            </a:r>
          </a:p>
        </p:txBody>
      </p:sp>
      <p:grpSp>
        <p:nvGrpSpPr>
          <p:cNvPr id="3686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8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8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6889" name="Group 25"/>
          <p:cNvGraphicFramePr>
            <a:graphicFrameLocks noGrp="1"/>
          </p:cNvGraphicFramePr>
          <p:nvPr/>
        </p:nvGraphicFramePr>
        <p:xfrm>
          <a:off x="252413" y="5013325"/>
          <a:ext cx="8639175" cy="1641475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ВОЖДЬ НАРОДА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ВРЕМЕНА ПЕРИКЛА АФИНЫ СТАЛИ САМЫМ МОГУЩЕСТВЕННЫМ И ДЕМОКРАТИЧНЫМ ПОЛИСОМ ГРЕЦИИ.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891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22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18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8" name="Овал 4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96" name="Рисунок 51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3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54" name="Овал 53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92" name="Рисунок 54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07950" y="787400"/>
            <a:ext cx="8928100" cy="5942013"/>
            <a:chOff x="107704" y="786684"/>
            <a:chExt cx="8928792" cy="5942728"/>
          </a:xfrm>
        </p:grpSpPr>
        <p:sp>
          <p:nvSpPr>
            <p:cNvPr id="39944" name="AutoShape 14"/>
            <p:cNvSpPr>
              <a:spLocks noChangeArrowheads="1"/>
            </p:cNvSpPr>
            <p:nvPr/>
          </p:nvSpPr>
          <p:spPr bwMode="auto">
            <a:xfrm>
              <a:off x="1980000" y="4495941"/>
              <a:ext cx="5184000" cy="2233471"/>
            </a:xfrm>
            <a:prstGeom prst="roundRect">
              <a:avLst>
                <a:gd name="adj" fmla="val 5463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28575">
              <a:solidFill>
                <a:srgbClr val="800000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200">
                <a:latin typeface="Comic Sans MS" pitchFamily="66" charset="0"/>
              </a:endParaRPr>
            </a:p>
          </p:txBody>
        </p:sp>
        <p:sp>
          <p:nvSpPr>
            <p:cNvPr id="19460" name="AutoShape 4"/>
            <p:cNvSpPr>
              <a:spLocks noChangeAspect="1" noChangeArrowheads="1"/>
            </p:cNvSpPr>
            <p:nvPr/>
          </p:nvSpPr>
          <p:spPr bwMode="auto">
            <a:xfrm>
              <a:off x="3011467" y="2052074"/>
              <a:ext cx="3237163" cy="51758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 i="1">
                  <a:solidFill>
                    <a:srgbClr val="800000"/>
                  </a:solidFill>
                  <a:latin typeface="Comic Sans MS" pitchFamily="66" charset="0"/>
                </a:rPr>
                <a:t>«Архонты» </a:t>
              </a:r>
            </a:p>
          </p:txBody>
        </p:sp>
        <p:sp>
          <p:nvSpPr>
            <p:cNvPr id="19461" name="AutoShape 6"/>
            <p:cNvSpPr>
              <a:spLocks noChangeArrowheads="1"/>
            </p:cNvSpPr>
            <p:nvPr/>
          </p:nvSpPr>
          <p:spPr bwMode="auto">
            <a:xfrm>
              <a:off x="156921" y="2385489"/>
              <a:ext cx="2519557" cy="51758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i="1">
                  <a:solidFill>
                    <a:srgbClr val="800000"/>
                  </a:solidFill>
                  <a:latin typeface="Comic Sans MS" pitchFamily="66" charset="0"/>
                </a:rPr>
                <a:t>Ополчение</a:t>
              </a:r>
            </a:p>
          </p:txBody>
        </p:sp>
        <p:sp>
          <p:nvSpPr>
            <p:cNvPr id="19462" name="AutoShape 7"/>
            <p:cNvSpPr>
              <a:spLocks noChangeArrowheads="1"/>
            </p:cNvSpPr>
            <p:nvPr/>
          </p:nvSpPr>
          <p:spPr bwMode="auto">
            <a:xfrm>
              <a:off x="7123411" y="2996750"/>
              <a:ext cx="1913085" cy="76050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rgbClr val="800000"/>
                  </a:solidFill>
                  <a:latin typeface="Comic Sans MS" pitchFamily="66" charset="0"/>
                </a:rPr>
                <a:t>Верховный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rgbClr val="800000"/>
                  </a:solidFill>
                  <a:latin typeface="Comic Sans MS" pitchFamily="66" charset="0"/>
                </a:rPr>
                <a:t>суд</a:t>
              </a:r>
              <a:endParaRPr lang="ru-RU" sz="2400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19463" name="AutoShape 8"/>
            <p:cNvSpPr>
              <a:spLocks noChangeArrowheads="1"/>
            </p:cNvSpPr>
            <p:nvPr/>
          </p:nvSpPr>
          <p:spPr bwMode="auto">
            <a:xfrm>
              <a:off x="2771735" y="3487347"/>
              <a:ext cx="3599142" cy="51758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i="1">
                  <a:solidFill>
                    <a:srgbClr val="800000"/>
                  </a:solidFill>
                  <a:latin typeface="Comic Sans MS" pitchFamily="66" charset="0"/>
                </a:rPr>
                <a:t>Народное собрание </a:t>
              </a:r>
            </a:p>
          </p:txBody>
        </p:sp>
        <p:sp>
          <p:nvSpPr>
            <p:cNvPr id="19464" name="AutoShape 10"/>
            <p:cNvSpPr>
              <a:spLocks noChangeArrowheads="1"/>
            </p:cNvSpPr>
            <p:nvPr/>
          </p:nvSpPr>
          <p:spPr bwMode="auto">
            <a:xfrm>
              <a:off x="3600475" y="4544749"/>
              <a:ext cx="1943251" cy="4683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t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i="1" dirty="0">
                  <a:solidFill>
                    <a:srgbClr val="800000"/>
                  </a:solidFill>
                  <a:latin typeface="Comic Sans MS" pitchFamily="66" charset="0"/>
                </a:rPr>
                <a:t>Капитаны</a:t>
              </a:r>
            </a:p>
          </p:txBody>
        </p:sp>
        <p:sp>
          <p:nvSpPr>
            <p:cNvPr id="19465" name="AutoShape 11"/>
            <p:cNvSpPr>
              <a:spLocks noChangeArrowheads="1"/>
            </p:cNvSpPr>
            <p:nvPr/>
          </p:nvSpPr>
          <p:spPr bwMode="auto">
            <a:xfrm>
              <a:off x="3132126" y="5084564"/>
              <a:ext cx="2879948" cy="43185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t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i="1" dirty="0">
                  <a:solidFill>
                    <a:srgbClr val="800000"/>
                  </a:solidFill>
                  <a:latin typeface="Comic Sans MS" pitchFamily="66" charset="0"/>
                </a:rPr>
                <a:t>Всадники</a:t>
              </a:r>
            </a:p>
          </p:txBody>
        </p:sp>
        <p:sp>
          <p:nvSpPr>
            <p:cNvPr id="19466" name="AutoShape 12"/>
            <p:cNvSpPr>
              <a:spLocks noChangeArrowheads="1"/>
            </p:cNvSpPr>
            <p:nvPr/>
          </p:nvSpPr>
          <p:spPr bwMode="auto">
            <a:xfrm>
              <a:off x="2771735" y="5616440"/>
              <a:ext cx="3600729" cy="48583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t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i="1">
                  <a:solidFill>
                    <a:srgbClr val="800000"/>
                  </a:solidFill>
                  <a:latin typeface="Comic Sans MS" pitchFamily="66" charset="0"/>
                </a:rPr>
                <a:t>Гоплиты</a:t>
              </a:r>
            </a:p>
          </p:txBody>
        </p:sp>
        <p:sp>
          <p:nvSpPr>
            <p:cNvPr id="19467" name="AutoShape 13"/>
            <p:cNvSpPr>
              <a:spLocks noChangeArrowheads="1"/>
            </p:cNvSpPr>
            <p:nvPr/>
          </p:nvSpPr>
          <p:spPr bwMode="auto">
            <a:xfrm>
              <a:off x="2411346" y="6192772"/>
              <a:ext cx="4319922" cy="50329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t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i="1" dirty="0">
                  <a:solidFill>
                    <a:srgbClr val="800000"/>
                  </a:solidFill>
                  <a:latin typeface="Comic Sans MS" pitchFamily="66" charset="0"/>
                </a:rPr>
                <a:t>Феты</a:t>
              </a:r>
            </a:p>
          </p:txBody>
        </p:sp>
        <p:sp>
          <p:nvSpPr>
            <p:cNvPr id="19484" name="Text Box 34"/>
            <p:cNvSpPr txBox="1">
              <a:spLocks noChangeArrowheads="1"/>
            </p:cNvSpPr>
            <p:nvPr/>
          </p:nvSpPr>
          <p:spPr bwMode="auto">
            <a:xfrm>
              <a:off x="3635402" y="4036688"/>
              <a:ext cx="1779726" cy="400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spc="300" dirty="0">
                  <a:solidFill>
                    <a:srgbClr val="800000"/>
                  </a:solidFill>
                  <a:latin typeface="Comic Sans MS" pitchFamily="66" charset="0"/>
                </a:rPr>
                <a:t>Граждане </a:t>
              </a:r>
            </a:p>
          </p:txBody>
        </p:sp>
        <p:sp>
          <p:nvSpPr>
            <p:cNvPr id="39954" name="Text Box 36"/>
            <p:cNvSpPr txBox="1">
              <a:spLocks noChangeArrowheads="1"/>
            </p:cNvSpPr>
            <p:nvPr/>
          </p:nvSpPr>
          <p:spPr bwMode="auto">
            <a:xfrm>
              <a:off x="107704" y="6214662"/>
              <a:ext cx="1800000" cy="36933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rgbClr val="800000"/>
                  </a:solidFill>
                  <a:latin typeface="Comic Sans MS" pitchFamily="66" charset="0"/>
                </a:rPr>
                <a:t>Переселенцы</a:t>
              </a:r>
              <a:r>
                <a:rPr lang="ru-RU" b="1" i="1">
                  <a:solidFill>
                    <a:srgbClr val="800000"/>
                  </a:solidFill>
                  <a:latin typeface="Comic Sans MS" pitchFamily="66" charset="0"/>
                </a:rPr>
                <a:t>  </a:t>
              </a:r>
            </a:p>
          </p:txBody>
        </p:sp>
        <p:sp>
          <p:nvSpPr>
            <p:cNvPr id="39955" name="Text Box 37"/>
            <p:cNvSpPr txBox="1">
              <a:spLocks noChangeArrowheads="1"/>
            </p:cNvSpPr>
            <p:nvPr/>
          </p:nvSpPr>
          <p:spPr bwMode="auto">
            <a:xfrm>
              <a:off x="8015298" y="6250225"/>
              <a:ext cx="785792" cy="40011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solidFill>
                    <a:srgbClr val="800000"/>
                  </a:solidFill>
                  <a:latin typeface="Comic Sans MS" pitchFamily="66" charset="0"/>
                </a:rPr>
                <a:t>Рабы</a:t>
              </a:r>
              <a:endParaRPr lang="ru-RU" sz="2000" b="1" i="1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19489" name="Line 41"/>
            <p:cNvSpPr>
              <a:spLocks noChangeShapeType="1"/>
            </p:cNvSpPr>
            <p:nvPr/>
          </p:nvSpPr>
          <p:spPr bwMode="auto">
            <a:xfrm flipH="1" flipV="1">
              <a:off x="1057103" y="5300490"/>
              <a:ext cx="1354243" cy="1143138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 type="arrow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490" name="Line 42"/>
            <p:cNvSpPr>
              <a:spLocks noChangeShapeType="1"/>
            </p:cNvSpPr>
            <p:nvPr/>
          </p:nvSpPr>
          <p:spPr bwMode="auto">
            <a:xfrm flipH="1" flipV="1">
              <a:off x="1403204" y="4292306"/>
              <a:ext cx="1368531" cy="1567052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 type="arrow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491" name="Line 43"/>
            <p:cNvSpPr>
              <a:spLocks noChangeShapeType="1"/>
            </p:cNvSpPr>
            <p:nvPr/>
          </p:nvSpPr>
          <p:spPr bwMode="auto">
            <a:xfrm flipH="1" flipV="1">
              <a:off x="1908069" y="3946189"/>
              <a:ext cx="1219294" cy="1354301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 type="arrow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492" name="Line 44"/>
            <p:cNvSpPr>
              <a:spLocks noChangeShapeType="1"/>
            </p:cNvSpPr>
            <p:nvPr/>
          </p:nvSpPr>
          <p:spPr bwMode="auto">
            <a:xfrm flipV="1">
              <a:off x="6804298" y="3792184"/>
              <a:ext cx="576308" cy="701759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495" name="AutoShape 47"/>
            <p:cNvSpPr>
              <a:spLocks noChangeAspect="1" noChangeArrowheads="1"/>
            </p:cNvSpPr>
            <p:nvPr/>
          </p:nvSpPr>
          <p:spPr bwMode="auto">
            <a:xfrm>
              <a:off x="2339902" y="1710720"/>
              <a:ext cx="1295500" cy="298486"/>
            </a:xfrm>
            <a:prstGeom prst="plaque">
              <a:avLst>
                <a:gd name="adj" fmla="val 2058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800000"/>
                  </a:solidFill>
                  <a:latin typeface="Comic Sans MS" pitchFamily="66" charset="0"/>
                </a:rPr>
                <a:t>Стратеги </a:t>
              </a:r>
              <a:endParaRPr lang="ru-RU" sz="2000" dirty="0">
                <a:latin typeface="+mn-lt"/>
              </a:endParaRPr>
            </a:p>
          </p:txBody>
        </p:sp>
        <p:sp>
          <p:nvSpPr>
            <p:cNvPr id="19496" name="AutoShape 48"/>
            <p:cNvSpPr>
              <a:spLocks noChangeAspect="1" noChangeArrowheads="1"/>
            </p:cNvSpPr>
            <p:nvPr/>
          </p:nvSpPr>
          <p:spPr bwMode="auto">
            <a:xfrm>
              <a:off x="3852907" y="1710720"/>
              <a:ext cx="1366943" cy="298486"/>
            </a:xfrm>
            <a:prstGeom prst="plaque">
              <a:avLst>
                <a:gd name="adj" fmla="val 2058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solidFill>
                    <a:srgbClr val="800000"/>
                  </a:solidFill>
                  <a:latin typeface="Comic Sans MS" pitchFamily="66" charset="0"/>
                </a:rPr>
                <a:t>Казначеи</a:t>
              </a:r>
              <a:endParaRPr lang="ru-RU" sz="2000">
                <a:latin typeface="+mn-lt"/>
              </a:endParaRPr>
            </a:p>
          </p:txBody>
        </p:sp>
        <p:sp>
          <p:nvSpPr>
            <p:cNvPr id="19497" name="AutoShape 49"/>
            <p:cNvSpPr>
              <a:spLocks noChangeAspect="1" noChangeArrowheads="1"/>
            </p:cNvSpPr>
            <p:nvPr/>
          </p:nvSpPr>
          <p:spPr bwMode="auto">
            <a:xfrm>
              <a:off x="5435767" y="1701194"/>
              <a:ext cx="1151027" cy="298486"/>
            </a:xfrm>
            <a:prstGeom prst="plaque">
              <a:avLst>
                <a:gd name="adj" fmla="val 2058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solidFill>
                    <a:srgbClr val="800000"/>
                  </a:solidFill>
                  <a:latin typeface="Comic Sans MS" pitchFamily="66" charset="0"/>
                </a:rPr>
                <a:t>Жрецы</a:t>
              </a:r>
              <a:endParaRPr lang="ru-RU" sz="2000">
                <a:latin typeface="+mn-lt"/>
              </a:endParaRPr>
            </a:p>
          </p:txBody>
        </p:sp>
        <p:sp>
          <p:nvSpPr>
            <p:cNvPr id="19498" name="Line 50"/>
            <p:cNvSpPr>
              <a:spLocks noChangeShapeType="1"/>
            </p:cNvSpPr>
            <p:nvPr/>
          </p:nvSpPr>
          <p:spPr bwMode="auto">
            <a:xfrm flipH="1">
              <a:off x="1314298" y="1859963"/>
              <a:ext cx="1025604" cy="525526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586538" y="6210000"/>
              <a:ext cx="452400" cy="468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372000" y="5588887"/>
              <a:ext cx="540000" cy="540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19686" y="6201360"/>
              <a:ext cx="606272" cy="468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0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94706" y="5616000"/>
              <a:ext cx="704850" cy="4857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12740" y="4285269"/>
              <a:ext cx="828675" cy="7905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2" name="Picture 8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43288" y="4810868"/>
              <a:ext cx="488571" cy="720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3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39150" y="2644775"/>
              <a:ext cx="1676400" cy="9620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4" name="Picture 1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97011" y="3009180"/>
              <a:ext cx="771525" cy="9239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5" name="Picture 1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05535" y="3351658"/>
              <a:ext cx="1104900" cy="9429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6" name="Picture 1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55737" y="4494213"/>
              <a:ext cx="962025" cy="8858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7" name="Picture 1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294427" y="1716811"/>
              <a:ext cx="1562100" cy="116205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8" name="Picture 1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83719" y="802559"/>
              <a:ext cx="409575" cy="8858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9" name="Picture 1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518622" y="786684"/>
              <a:ext cx="409575" cy="8858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0" name="Picture 1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101860" y="843558"/>
              <a:ext cx="847725" cy="85725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1" name="Picture 1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095174" y="834033"/>
              <a:ext cx="409575" cy="8667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2" name="Picture 18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507952" y="828183"/>
              <a:ext cx="409575" cy="8667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567916" y="4199112"/>
              <a:ext cx="390525" cy="8191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928197" y="4797184"/>
              <a:ext cx="577500" cy="720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39982" name="Группа 72"/>
            <p:cNvGrpSpPr>
              <a:grpSpLocks/>
            </p:cNvGrpSpPr>
            <p:nvPr/>
          </p:nvGrpSpPr>
          <p:grpSpPr bwMode="auto">
            <a:xfrm rot="-5400000">
              <a:off x="3367736" y="4206888"/>
              <a:ext cx="461004" cy="113645"/>
              <a:chOff x="1357183" y="4810077"/>
              <a:chExt cx="1284742" cy="315849"/>
            </a:xfrm>
          </p:grpSpPr>
          <p:cxnSp>
            <p:nvCxnSpPr>
              <p:cNvPr id="74" name="Прямая со стрелкой 73"/>
              <p:cNvCxnSpPr/>
              <p:nvPr/>
            </p:nvCxnSpPr>
            <p:spPr>
              <a:xfrm rot="5400000" flipV="1">
                <a:off x="1822526" y="4505227"/>
                <a:ext cx="4414" cy="924746"/>
              </a:xfrm>
              <a:prstGeom prst="straightConnector1">
                <a:avLst/>
              </a:prstGeom>
              <a:ln w="508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Равнобедренный треугольник 74"/>
              <p:cNvSpPr>
                <a:spLocks/>
              </p:cNvSpPr>
              <p:nvPr/>
            </p:nvSpPr>
            <p:spPr>
              <a:xfrm rot="5400000">
                <a:off x="2311875" y="4795039"/>
                <a:ext cx="313281" cy="345121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9983" name="Группа 78"/>
            <p:cNvGrpSpPr>
              <a:grpSpLocks/>
            </p:cNvGrpSpPr>
            <p:nvPr/>
          </p:nvGrpSpPr>
          <p:grpSpPr bwMode="auto">
            <a:xfrm rot="-5400000">
              <a:off x="5128226" y="4206887"/>
              <a:ext cx="461004" cy="113645"/>
              <a:chOff x="1357183" y="4810077"/>
              <a:chExt cx="1284742" cy="315849"/>
            </a:xfrm>
          </p:grpSpPr>
          <p:cxnSp>
            <p:nvCxnSpPr>
              <p:cNvPr id="80" name="Прямая со стрелкой 79"/>
              <p:cNvCxnSpPr/>
              <p:nvPr/>
            </p:nvCxnSpPr>
            <p:spPr>
              <a:xfrm rot="5400000" flipV="1">
                <a:off x="1822525" y="4505737"/>
                <a:ext cx="4411" cy="924746"/>
              </a:xfrm>
              <a:prstGeom prst="straightConnector1">
                <a:avLst/>
              </a:prstGeom>
              <a:ln w="508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Равнобедренный треугольник 80"/>
              <p:cNvSpPr>
                <a:spLocks/>
              </p:cNvSpPr>
              <p:nvPr/>
            </p:nvSpPr>
            <p:spPr>
              <a:xfrm rot="5400000">
                <a:off x="2311871" y="4795549"/>
                <a:ext cx="313284" cy="345121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7" name="Прямая со стрелкой 6"/>
            <p:cNvCxnSpPr>
              <a:stCxn id="19462" idx="1"/>
              <a:endCxn id="19460" idx="3"/>
            </p:cNvCxnSpPr>
            <p:nvPr/>
          </p:nvCxnSpPr>
          <p:spPr>
            <a:xfrm flipH="1" flipV="1">
              <a:off x="6248630" y="2310867"/>
              <a:ext cx="874781" cy="1065341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6288321" y="1485268"/>
              <a:ext cx="876368" cy="2002079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86" name="Прямоугольник 9"/>
            <p:cNvSpPr>
              <a:spLocks noChangeArrowheads="1"/>
            </p:cNvSpPr>
            <p:nvPr/>
          </p:nvSpPr>
          <p:spPr bwMode="auto">
            <a:xfrm>
              <a:off x="7006396" y="1060805"/>
              <a:ext cx="13981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>
                  <a:latin typeface="Comic Sans MS" pitchFamily="66" charset="0"/>
                </a:rPr>
                <a:t>законы</a:t>
              </a:r>
            </a:p>
          </p:txBody>
        </p:sp>
      </p:grpSp>
      <p:sp>
        <p:nvSpPr>
          <p:cNvPr id="76" name="Скругленный прямоугольник 75"/>
          <p:cNvSpPr/>
          <p:nvPr/>
        </p:nvSpPr>
        <p:spPr>
          <a:xfrm>
            <a:off x="283270" y="1227673"/>
            <a:ext cx="8640000" cy="2485787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С помощью учебника сравни демократические порядки в Афинах при Перикле с Афинским полисом после законов Солона (с. 147). Внеси в схему нужные изменения.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1520" y="972000"/>
            <a:ext cx="8496944" cy="248578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Используя текст учебника § 27, выясни, какова роль и принципиальные отличия свободных и рабов в хозяйственной и общественной жизни афинского общества.</a:t>
            </a:r>
          </a:p>
        </p:txBody>
      </p:sp>
      <p:grpSp>
        <p:nvGrpSpPr>
          <p:cNvPr id="419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020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016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2413" y="4643438"/>
          <a:ext cx="8639175" cy="1738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3240360"/>
                <a:gridCol w="3167393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Отличия свободных граждан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Отличия рабов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хозяйстве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обществе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144197" y="3900195"/>
            <a:ext cx="676275" cy="59055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50879" y="3828758"/>
            <a:ext cx="657225" cy="6477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flipH="1">
            <a:off x="1788482" y="3628733"/>
            <a:ext cx="514350" cy="847725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516" y="3588069"/>
            <a:ext cx="409575" cy="885825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55479" y="3614445"/>
            <a:ext cx="352425" cy="8763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16215" y="3849305"/>
            <a:ext cx="830957" cy="64144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179388" y="979488"/>
            <a:ext cx="4032250" cy="3889375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600" smtClean="0"/>
              <a:t>Афиняне придумали самое лучшее устройство — демократию. Все люди были равны, и каждый мог проявить себя, если хотел и у него были способности.</a:t>
            </a:r>
          </a:p>
          <a:p>
            <a:pPr marL="88900" indent="358775">
              <a:lnSpc>
                <a:spcPct val="90000"/>
              </a:lnSpc>
              <a:spcBef>
                <a:spcPct val="0"/>
              </a:spcBef>
            </a:pPr>
            <a:endParaRPr lang="ru-RU" sz="2600" smtClean="0"/>
          </a:p>
        </p:txBody>
      </p:sp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5076825" y="979488"/>
            <a:ext cx="3814763" cy="3889375"/>
          </a:xfr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z="2600" smtClean="0"/>
              <a:t>А ты знаешь, что примерно треть афинского населения были рабами? «Раб есть одушевлённая собственность и самое совершенное из всех орудий».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667594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975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229225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СВОБОДНЫЕ ГРЕКИ ПОЛЬЗОВАЛИСЬ ТРУДОМ РАБОВ?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90" name="Group 34"/>
          <p:cNvGraphicFramePr>
            <a:graphicFrameLocks noGrp="1"/>
          </p:cNvGraphicFramePr>
          <p:nvPr/>
        </p:nvGraphicFramePr>
        <p:xfrm>
          <a:off x="252413" y="1690688"/>
          <a:ext cx="8640762" cy="4468812"/>
        </p:xfrm>
        <a:graphic>
          <a:graphicData uri="http://schemas.openxmlformats.org/drawingml/2006/table">
            <a:tbl>
              <a:tblPr/>
              <a:tblGrid>
                <a:gridCol w="7891462"/>
                <a:gridCol w="7493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Полис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— это город-государство, община свободных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полноправных граждан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, имеющих право на участие в его управлении.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Способ правления государством, при котором все основные вопросы власти решаются большинством голосов граждан, называют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аристократией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Раб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— это человек, лишённый свободы.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 древнегреческих полисах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граждане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не имели права на участие в управлении своим государством.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12282" y="2164140"/>
            <a:ext cx="8627811" cy="3439239"/>
          </a:xfrm>
          <a:prstGeom prst="roundRect">
            <a:avLst>
              <a:gd name="adj" fmla="val 10887"/>
            </a:avLst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Выбери в таблице утверждения, которые относятся к понятию «цивилизация», и отметь их знаком «+».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Запиши в таблицу факты из истории Древнего Египта, соответствующие каждому верному утверждению.</a:t>
            </a:r>
          </a:p>
        </p:txBody>
      </p:sp>
      <p:grpSp>
        <p:nvGrpSpPr>
          <p:cNvPr id="1948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8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107950" y="787400"/>
            <a:ext cx="8834438" cy="5942013"/>
            <a:chOff x="107704" y="786684"/>
            <a:chExt cx="8835253" cy="5942728"/>
          </a:xfrm>
        </p:grpSpPr>
        <p:sp>
          <p:nvSpPr>
            <p:cNvPr id="21521" name="AutoShape 14"/>
            <p:cNvSpPr>
              <a:spLocks noChangeArrowheads="1"/>
            </p:cNvSpPr>
            <p:nvPr/>
          </p:nvSpPr>
          <p:spPr bwMode="auto">
            <a:xfrm>
              <a:off x="1980000" y="4495941"/>
              <a:ext cx="5184000" cy="2233471"/>
            </a:xfrm>
            <a:prstGeom prst="roundRect">
              <a:avLst>
                <a:gd name="adj" fmla="val 5463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>
              <a:solidFill>
                <a:srgbClr val="800000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200">
                <a:latin typeface="Comic Sans MS" pitchFamily="66" charset="0"/>
              </a:endParaRPr>
            </a:p>
          </p:txBody>
        </p:sp>
        <p:sp>
          <p:nvSpPr>
            <p:cNvPr id="24" name="AutoShape 4"/>
            <p:cNvSpPr>
              <a:spLocks noChangeAspect="1" noChangeArrowheads="1"/>
            </p:cNvSpPr>
            <p:nvPr/>
          </p:nvSpPr>
          <p:spPr bwMode="auto">
            <a:xfrm>
              <a:off x="3011510" y="2052074"/>
              <a:ext cx="3237211" cy="51758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i="1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156922" y="2385489"/>
              <a:ext cx="2519594" cy="51758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i="1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>
              <a:off x="7225124" y="2998338"/>
              <a:ext cx="1709895" cy="7557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rgbClr val="800000"/>
                  </a:solidFill>
                  <a:latin typeface="Comic Sans MS" pitchFamily="66" charset="0"/>
                </a:rPr>
                <a:t>               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27" name="AutoShape 8"/>
            <p:cNvSpPr>
              <a:spLocks noChangeArrowheads="1"/>
            </p:cNvSpPr>
            <p:nvPr/>
          </p:nvSpPr>
          <p:spPr bwMode="auto">
            <a:xfrm>
              <a:off x="2771775" y="3487347"/>
              <a:ext cx="3599195" cy="51758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i="1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3600526" y="4544749"/>
              <a:ext cx="1943279" cy="4683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t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600" i="1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3132171" y="5084564"/>
              <a:ext cx="2879991" cy="43185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t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600" i="1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>
              <a:off x="2771775" y="5616440"/>
              <a:ext cx="3600782" cy="48583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t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600" i="1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31" name="AutoShape 13"/>
            <p:cNvSpPr>
              <a:spLocks noChangeArrowheads="1"/>
            </p:cNvSpPr>
            <p:nvPr/>
          </p:nvSpPr>
          <p:spPr bwMode="auto">
            <a:xfrm>
              <a:off x="2411380" y="6192772"/>
              <a:ext cx="4319985" cy="50329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t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600" i="1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21530" name="Text Box 36"/>
            <p:cNvSpPr txBox="1">
              <a:spLocks noChangeArrowheads="1"/>
            </p:cNvSpPr>
            <p:nvPr/>
          </p:nvSpPr>
          <p:spPr bwMode="auto">
            <a:xfrm>
              <a:off x="107704" y="6214662"/>
              <a:ext cx="1800000" cy="36933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i="1">
                  <a:solidFill>
                    <a:srgbClr val="800000"/>
                  </a:solidFill>
                  <a:latin typeface="Comic Sans MS" pitchFamily="66" charset="0"/>
                </a:rPr>
                <a:t>  </a:t>
              </a:r>
            </a:p>
          </p:txBody>
        </p:sp>
        <p:sp>
          <p:nvSpPr>
            <p:cNvPr id="21531" name="Text Box 37"/>
            <p:cNvSpPr txBox="1">
              <a:spLocks noChangeArrowheads="1"/>
            </p:cNvSpPr>
            <p:nvPr/>
          </p:nvSpPr>
          <p:spPr bwMode="auto">
            <a:xfrm>
              <a:off x="7873433" y="6250225"/>
              <a:ext cx="1069524" cy="40011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i="1">
                  <a:solidFill>
                    <a:srgbClr val="800000"/>
                  </a:solidFill>
                  <a:latin typeface="Comic Sans MS" pitchFamily="66" charset="0"/>
                </a:rPr>
                <a:t>        </a:t>
              </a:r>
            </a:p>
          </p:txBody>
        </p:sp>
        <p:sp>
          <p:nvSpPr>
            <p:cNvPr id="39" name="AutoShape 47"/>
            <p:cNvSpPr>
              <a:spLocks noChangeAspect="1" noChangeArrowheads="1"/>
            </p:cNvSpPr>
            <p:nvPr/>
          </p:nvSpPr>
          <p:spPr bwMode="auto">
            <a:xfrm>
              <a:off x="2339935" y="1710720"/>
              <a:ext cx="1295520" cy="298486"/>
            </a:xfrm>
            <a:prstGeom prst="plaque">
              <a:avLst>
                <a:gd name="adj" fmla="val 2058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atin typeface="+mn-lt"/>
              </a:endParaRPr>
            </a:p>
          </p:txBody>
        </p:sp>
        <p:sp>
          <p:nvSpPr>
            <p:cNvPr id="40" name="AutoShape 48"/>
            <p:cNvSpPr>
              <a:spLocks noChangeAspect="1" noChangeArrowheads="1"/>
            </p:cNvSpPr>
            <p:nvPr/>
          </p:nvSpPr>
          <p:spPr bwMode="auto">
            <a:xfrm>
              <a:off x="3852962" y="1710720"/>
              <a:ext cx="1366963" cy="298486"/>
            </a:xfrm>
            <a:prstGeom prst="plaque">
              <a:avLst>
                <a:gd name="adj" fmla="val 2058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atin typeface="+mn-lt"/>
              </a:endParaRPr>
            </a:p>
          </p:txBody>
        </p:sp>
        <p:sp>
          <p:nvSpPr>
            <p:cNvPr id="41" name="AutoShape 49"/>
            <p:cNvSpPr>
              <a:spLocks noChangeAspect="1" noChangeArrowheads="1"/>
            </p:cNvSpPr>
            <p:nvPr/>
          </p:nvSpPr>
          <p:spPr bwMode="auto">
            <a:xfrm>
              <a:off x="5435845" y="1701194"/>
              <a:ext cx="1151044" cy="298486"/>
            </a:xfrm>
            <a:prstGeom prst="plaque">
              <a:avLst>
                <a:gd name="adj" fmla="val 2058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atin typeface="+mn-lt"/>
              </a:endParaRPr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586538" y="6210000"/>
              <a:ext cx="452400" cy="468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372000" y="5588887"/>
              <a:ext cx="540000" cy="540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9686" y="6201360"/>
              <a:ext cx="606272" cy="468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94706" y="5616000"/>
              <a:ext cx="704850" cy="4857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2740" y="4285269"/>
              <a:ext cx="828675" cy="7905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43288" y="4810868"/>
              <a:ext cx="488571" cy="720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9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39150" y="2644775"/>
              <a:ext cx="1676400" cy="9620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0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97011" y="3009180"/>
              <a:ext cx="771525" cy="9239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1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535" y="3351658"/>
              <a:ext cx="1104900" cy="9429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2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5737" y="4494213"/>
              <a:ext cx="962025" cy="8858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3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294427" y="1716811"/>
              <a:ext cx="1562100" cy="116205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83719" y="802559"/>
              <a:ext cx="409575" cy="8858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5" name="Picture 1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518622" y="786684"/>
              <a:ext cx="409575" cy="8858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6" name="Picture 1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101860" y="843558"/>
              <a:ext cx="847725" cy="85725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7" name="Picture 1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95174" y="834033"/>
              <a:ext cx="409575" cy="8667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8" name="Picture 1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07952" y="828183"/>
              <a:ext cx="409575" cy="8667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567916" y="4199112"/>
              <a:ext cx="390525" cy="8191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928197" y="4797184"/>
              <a:ext cx="577500" cy="720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553" name="Прямоугольник 64"/>
            <p:cNvSpPr>
              <a:spLocks noChangeArrowheads="1"/>
            </p:cNvSpPr>
            <p:nvPr/>
          </p:nvSpPr>
          <p:spPr bwMode="auto">
            <a:xfrm>
              <a:off x="7613101" y="1060805"/>
              <a:ext cx="18473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2800">
                <a:latin typeface="Comic Sans MS" pitchFamily="66" charset="0"/>
              </a:endParaRPr>
            </a:p>
          </p:txBody>
        </p:sp>
      </p:grpSp>
      <p:sp>
        <p:nvSpPr>
          <p:cNvPr id="71" name="Скругленный прямоугольник 70"/>
          <p:cNvSpPr/>
          <p:nvPr/>
        </p:nvSpPr>
        <p:spPr>
          <a:xfrm>
            <a:off x="252000" y="972000"/>
            <a:ext cx="8640000" cy="153233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Перечисли </a:t>
            </a:r>
            <a:r>
              <a:rPr lang="ru-RU" sz="2800" dirty="0">
                <a:latin typeface="+mn-lt"/>
              </a:rPr>
              <a:t>изменения в положении </a:t>
            </a:r>
            <a:r>
              <a:rPr lang="ru-RU" sz="2800" dirty="0">
                <a:latin typeface="+mn-lt"/>
              </a:rPr>
              <a:t>Афин </a:t>
            </a:r>
            <a:r>
              <a:rPr lang="ru-RU" sz="2800" dirty="0">
                <a:latin typeface="+mn-lt"/>
              </a:rPr>
              <a:t>после </a:t>
            </a:r>
            <a:r>
              <a:rPr lang="ru-RU" sz="2800" dirty="0">
                <a:latin typeface="+mn-lt"/>
              </a:rPr>
              <a:t>Греко-персидских </a:t>
            </a:r>
            <a:r>
              <a:rPr lang="ru-RU" sz="2800" dirty="0">
                <a:latin typeface="+mn-lt"/>
              </a:rPr>
              <a:t>войн.</a:t>
            </a:r>
          </a:p>
        </p:txBody>
      </p:sp>
      <p:grpSp>
        <p:nvGrpSpPr>
          <p:cNvPr id="2150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0" name="Рисунок 14" descr="_1_~1.JPG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1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16" name="Рисунок 17" descr="Cartoon-Clipart-Free-18.gif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51520" y="2942089"/>
            <a:ext cx="8640000" cy="343923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Сделай подписи, дорисуй стрелки и условные обозначения так, чтобы схема соответствовала структуре Афинского полиса после реформ Солона.</a:t>
            </a:r>
          </a:p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Обведи на схеме те части, которые указывают на афинскую демократию.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4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0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740937"/>
            <a:ext cx="8640479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РАБОВЛАДЕЛЬЧЕСКОЕ ХОЗЯЙСТВО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8" y="3650015"/>
            <a:ext cx="8640481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АФИНСКАЯ ДЕМОКРАТИЯ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5018167"/>
            <a:ext cx="864096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ВОЖДЬ НАРОДА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1520" y="980728"/>
            <a:ext cx="8640960" cy="153233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65125"/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Определи, какие выгоды давало грекам использование труда рабов.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500" spc="-150" dirty="0"/>
              <a:t>РАБОВЛАДЕЛЬЧЕСКОЕ ХОЗЯЙСТВО</a:t>
            </a:r>
          </a:p>
        </p:txBody>
      </p:sp>
      <p:grpSp>
        <p:nvGrpSpPr>
          <p:cNvPr id="2458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0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0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252000" y="2852936"/>
            <a:ext cx="8640000" cy="3439239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Как ты, человек XXI века, считаешь: можно ли различными выгодами оправдать  применение рабского труда? Объясни свой ответ.</a:t>
            </a:r>
          </a:p>
          <a:p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Изложи свою позицию и приведи один аргумент в её подтверждение.</a:t>
            </a:r>
          </a:p>
        </p:txBody>
      </p:sp>
      <p:graphicFrame>
        <p:nvGraphicFramePr>
          <p:cNvPr id="24615" name="Group 39"/>
          <p:cNvGraphicFramePr>
            <a:graphicFrameLocks noGrp="1"/>
          </p:cNvGraphicFramePr>
          <p:nvPr/>
        </p:nvGraphicFramePr>
        <p:xfrm>
          <a:off x="107950" y="3206750"/>
          <a:ext cx="8928100" cy="2190750"/>
        </p:xfrm>
        <a:graphic>
          <a:graphicData uri="http://schemas.openxmlformats.org/drawingml/2006/table">
            <a:tbl>
              <a:tblPr/>
              <a:tblGrid>
                <a:gridCol w="1992313"/>
                <a:gridCol w="3440112"/>
                <a:gridCol w="34956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Но, с другой стороны, 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</a:t>
                      </a:r>
                      <a:b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</a:t>
                      </a:r>
                      <a:b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500" spc="-150" dirty="0"/>
              <a:t>РАБОВЛАДЕЛЬЧЕСКОЕ ХОЗЯЙСТВО</a:t>
            </a:r>
          </a:p>
        </p:txBody>
      </p:sp>
      <p:grpSp>
        <p:nvGrpSpPr>
          <p:cNvPr id="2560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252413" y="966788"/>
            <a:ext cx="8639175" cy="5565775"/>
            <a:chOff x="252000" y="966789"/>
            <a:chExt cx="8640000" cy="55652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2000" y="966789"/>
              <a:ext cx="8640000" cy="4871188"/>
            </a:xfrm>
            <a:prstGeom prst="roundRect">
              <a:avLst>
                <a:gd name="adj" fmla="val 6283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1355417" y="6020937"/>
              <a:ext cx="6433164" cy="51112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+mn-lt"/>
                </a:rPr>
                <a:t>В доме афинского гончара-живописца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52413" y="3105150"/>
            <a:ext cx="8639175" cy="1055688"/>
            <a:chOff x="252000" y="3105835"/>
            <a:chExt cx="8640000" cy="105560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2000" y="3105835"/>
              <a:ext cx="8640000" cy="1055608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Предположи</a:t>
              </a:r>
              <a:r>
                <a:rPr lang="ru-RU" sz="2800" dirty="0">
                  <a:latin typeface="+mn-lt"/>
                </a:rPr>
                <a:t>, на чём держится благосостояние семьи </a:t>
              </a:r>
              <a:r>
                <a:rPr lang="ru-RU" sz="2800" dirty="0">
                  <a:latin typeface="+mn-lt"/>
                </a:rPr>
                <a:t>ремесленника.</a:t>
              </a:r>
              <a:endParaRPr lang="ru-RU" sz="2800" dirty="0">
                <a:latin typeface="+mn-lt"/>
              </a:endParaRPr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864000" y="3294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1520" y="1044000"/>
            <a:ext cx="8640960" cy="181837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65125">
              <a:lnSpc>
                <a:spcPct val="90000"/>
              </a:lnSpc>
            </a:pPr>
            <a:r>
              <a:rPr lang="ru-RU" sz="2800">
                <a:latin typeface="Comic Sans MS" pitchFamily="66" charset="0"/>
              </a:rPr>
              <a:t>Как ты, человек XXI века, считаешь: можно ли различными выгодами оправдать  применение рабского труда? Объясни свой ответ.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500" spc="-150" dirty="0"/>
              <a:t>РАБОВЛАДЕЛЬЧЕСКОЕ ХОЗЯЙСТВО</a:t>
            </a:r>
          </a:p>
        </p:txBody>
      </p:sp>
      <p:grpSp>
        <p:nvGrpSpPr>
          <p:cNvPr id="276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77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73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252000" y="3097817"/>
            <a:ext cx="8640000" cy="353458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>
              <a:lnSpc>
                <a:spcPct val="90000"/>
              </a:lnSpc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Запиши два-три аргумента или рассмотри данное историческое явление с разных позиций, подтвердив каждую аргументом.</a:t>
            </a:r>
          </a:p>
          <a:p>
            <a:pPr indent="365125">
              <a:lnSpc>
                <a:spcPct val="90000"/>
              </a:lnSpc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Выполни задание на повышенном уровне, но используй дополнительную информацию, не изученную на уроках.</a:t>
            </a:r>
          </a:p>
        </p:txBody>
      </p:sp>
      <p:graphicFrame>
        <p:nvGraphicFramePr>
          <p:cNvPr id="27689" name="Group 41"/>
          <p:cNvGraphicFramePr>
            <a:graphicFrameLocks noGrp="1"/>
          </p:cNvGraphicFramePr>
          <p:nvPr/>
        </p:nvGraphicFramePr>
        <p:xfrm>
          <a:off x="0" y="3429000"/>
          <a:ext cx="9144000" cy="2636838"/>
        </p:xfrm>
        <a:graphic>
          <a:graphicData uri="http://schemas.openxmlformats.org/drawingml/2006/table">
            <a:tbl>
              <a:tblPr/>
              <a:tblGrid>
                <a:gridCol w="2124075"/>
                <a:gridCol w="3527425"/>
                <a:gridCol w="3492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Но, с другой стороны, 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</a:t>
                      </a:r>
                      <a:b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</a:t>
                      </a:r>
                      <a:b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4026</TotalTime>
  <Words>741</Words>
  <Application>Microsoft Office PowerPoint</Application>
  <PresentationFormat>Экран (4:3)</PresentationFormat>
  <Paragraphs>132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СВОБОДА РАБОВЛАДЕЛЬЦЕВ</dc:title>
  <dc:creator>Telli</dc:creator>
  <cp:lastModifiedBy>Admin</cp:lastModifiedBy>
  <cp:revision>211</cp:revision>
  <dcterms:created xsi:type="dcterms:W3CDTF">2012-04-06T18:00:09Z</dcterms:created>
  <dcterms:modified xsi:type="dcterms:W3CDTF">2012-12-03T17:38:55Z</dcterms:modified>
</cp:coreProperties>
</file>