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3" r:id="rId3"/>
    <p:sldId id="265" r:id="rId4"/>
    <p:sldId id="272" r:id="rId5"/>
    <p:sldId id="266" r:id="rId6"/>
    <p:sldId id="271" r:id="rId7"/>
    <p:sldId id="273" r:id="rId8"/>
    <p:sldId id="274" r:id="rId9"/>
    <p:sldId id="270" r:id="rId10"/>
    <p:sldId id="269" r:id="rId11"/>
    <p:sldId id="276" r:id="rId12"/>
    <p:sldId id="275" r:id="rId13"/>
    <p:sldId id="277" r:id="rId14"/>
    <p:sldId id="267" r:id="rId15"/>
    <p:sldId id="268" r:id="rId16"/>
    <p:sldId id="279" r:id="rId17"/>
    <p:sldId id="278" r:id="rId18"/>
    <p:sldId id="280" r:id="rId19"/>
    <p:sldId id="282" r:id="rId20"/>
    <p:sldId id="283" r:id="rId21"/>
    <p:sldId id="28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FFDDBF"/>
    <a:srgbClr val="EBBB8A"/>
    <a:srgbClr val="E7B98A"/>
    <a:srgbClr val="050403"/>
    <a:srgbClr val="FFFFFF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72193" autoAdjust="0"/>
  </p:normalViewPr>
  <p:slideViewPr>
    <p:cSldViewPr>
      <p:cViewPr varScale="1">
        <p:scale>
          <a:sx n="106" d="100"/>
          <a:sy n="106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5EAC5E-F606-42C3-A0EA-A895DA6C159C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9F7213-8F4D-4D6B-BA97-4BC65ADC8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Рисунки Журнал «Новый солдат» №52 «Древняя Ассирия1076 – 670 </a:t>
            </a:r>
            <a:r>
              <a:rPr lang="en-US" smtClean="0"/>
              <a:t>BD</a:t>
            </a:r>
            <a:r>
              <a:rPr lang="ru-RU" smtClean="0"/>
              <a:t>»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1EAAB-BC69-49BE-A4AD-0D98B71445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en-US" smtClean="0"/>
              <a:t>http://www.istorya.ru/imagens/map/assiria06.gif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Переход на слайд 16 по кнопке. 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A33F06-C397-4B0C-8337-545000B3E7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en-US" smtClean="0"/>
              <a:t>http://www.istorya.ru/imagens/map/assiria06.gif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Переход на слайд 17 по кнопке. 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0E0D6C-D0F8-4972-879F-095442D384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Переход на слайд 18 по кнопке. </a:t>
            </a: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20AE8C-025F-4205-AE3F-10106CD3FA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en-US" smtClean="0"/>
              <a:t>http://www.istorya.ru/imagens/map/assiria06.gif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Завершение показа презентации по кнопке. 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F8437-EFC2-4671-AD43-D398238954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95BA75-136B-43E7-86F7-5432D49212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51B6E1-9FB5-410F-A9E1-967A5D5D44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Карта  "ВОКРУГ СВЕТА" 2003 г. № 12 (2759).</a:t>
            </a:r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773676-2852-47E5-B9ED-4C705318CB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фона </a:t>
            </a:r>
            <a:r>
              <a:rPr lang="en-US" smtClean="0"/>
              <a:t>http://krotov.info/pictures/books/volkov/Podosinov08.jpg</a:t>
            </a: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C6E6B1-52A4-43D7-9120-DF8F22A69F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299765-8E85-4982-8E55-29AE8B8FEE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/>
              <a:t>Для выполнения задания необходимо воспользоваться встроенными средствами </a:t>
            </a:r>
            <a:r>
              <a:rPr lang="en-US" smtClean="0"/>
              <a:t>Microsoft  PPT</a:t>
            </a:r>
            <a:r>
              <a:rPr lang="ru-RU" smtClean="0"/>
              <a:t> в режиме просмотра (инструмент «ПЕРО»)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0FBD1D-072D-436D-BF22-5ABBB698AB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Журнал «Новый солдат» №52 «Древняя Ассирия1076 – 670 </a:t>
            </a:r>
            <a:r>
              <a:rPr lang="en-US" smtClean="0"/>
              <a:t>BD</a:t>
            </a:r>
            <a:r>
              <a:rPr lang="ru-RU" smtClean="0"/>
              <a:t>» (рисунок можно удалить)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50F59C-31D1-4EA0-AB61-6C22BD4AAA5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Журнал «Новый солдат» №52 «Древняя Ассирия1076 – 670 </a:t>
            </a:r>
            <a:r>
              <a:rPr lang="en-US" smtClean="0"/>
              <a:t>BD</a:t>
            </a:r>
            <a:r>
              <a:rPr lang="ru-RU" smtClean="0"/>
              <a:t>»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13BD4-1EBD-4288-A21D-AE3B06E423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/>
              <a:t>Для выполнения задания необходимо воспользоваться встроенными средствами </a:t>
            </a:r>
            <a:r>
              <a:rPr lang="en-US" smtClean="0"/>
              <a:t>Microsoft  PPT</a:t>
            </a:r>
            <a:r>
              <a:rPr lang="ru-RU" smtClean="0"/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518701-B660-4646-967E-5A7C1A9B72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СЛАЙДЫ 10-11 ДУБЛИРУЮТ ДРУГ ДРУГА. НЕОБХОДИМО ОДИН ИЗ НИХ УДАЛИТЬ</a:t>
            </a:r>
          </a:p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en-US" smtClean="0"/>
              <a:t>http://www.istorya.ru/imagens/map/assiria06.gif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карты.  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CFB7C2-389A-4B75-82A0-B1D601C5B8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en-US" smtClean="0"/>
              <a:t>http://gumilevica.kulichki.net/maps/he105.png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карты.  Для выполнения задания необходимо воспользоваться встроенными средствами </a:t>
            </a:r>
            <a:r>
              <a:rPr lang="en-US" smtClean="0"/>
              <a:t>Microsoft  PPT</a:t>
            </a:r>
            <a:r>
              <a:rPr lang="ru-RU" smtClean="0"/>
              <a:t> в режиме просмотра (инструмент «ПЕРО»)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6A6835-C809-4D40-935A-EFC95309E4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641EA-C4FD-4E2E-A5F3-766D166171F2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1F31C-24E3-44B4-8F6E-13B5F398D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4B7B-D28E-41A1-B901-CD132919A6B1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36769-5B4D-4B7C-9E66-A985343E1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D4F7-EB1F-4247-86AB-82D1169A903A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F93F4-303E-4B12-9AC3-56A0689A7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498000"/>
            <a:ext cx="9144000" cy="37616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377A-87BF-4AF9-98B3-B662AB4E64EA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42BCE-B5AD-477D-85FC-9923805AE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B768-8815-497B-B13D-1268CBF587F0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7198-6F75-4F88-8C89-E4535CFAF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498000"/>
            <a:ext cx="9144000" cy="37616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861D-C233-45D3-8139-CDC4428F27F1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98DD-FD98-4A17-8328-61AD9696A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2C7BC-CB84-4B2E-99CC-3E72335B500D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5C1D-42CE-49B0-9892-052093B07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6498000"/>
            <a:ext cx="9144000" cy="37616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7C84B-C50A-4A4D-9531-CFBA29A7F095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8DDF-899A-4A0B-AE1C-E6D193C5D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97638"/>
            <a:ext cx="9144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D9EA-B256-4DB7-890E-1DF740E4CCF3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6288-97BF-493D-A6DC-E472622B1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51EE0-70E2-4F4A-B6A7-7402A00CD4CD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E6E66-3FD2-413F-B519-E1E381A78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9F64-CE92-41E5-B0C4-944C137577E5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0172B-A6DD-4536-9FB9-ED6746C6A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98AA50-25A7-4143-89BD-945416E2A3F1}" type="datetimeFigureOut">
              <a:rPr lang="ru-RU"/>
              <a:pPr>
                <a:defRPr/>
              </a:pPr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1FCFB6-AC67-4239-B0C8-F4E606FF0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2852738"/>
            <a:ext cx="14509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255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«ЖЕЛЕЗНОЕ» ЦАРСТВО АССИРИИ</a:t>
            </a:r>
            <a:endParaRPr lang="ru-RU" dirty="0"/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40463"/>
            <a:ext cx="6300788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14.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Йошкар-Ола).</a:t>
            </a:r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755650"/>
            <a:ext cx="8259762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2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«ЛОГОВИЩЕ ЛЬВОВ</a:t>
            </a:r>
            <a:r>
              <a:rPr lang="ru-RU" spc="-150" dirty="0" smtClean="0"/>
              <a:t>»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000" y="1844824"/>
            <a:ext cx="8640000" cy="391596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0363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3200">
                <a:latin typeface="Comic Sans MS" pitchFamily="66" charset="0"/>
              </a:rPr>
              <a:t>С помощью карты на с. 93 ответь на вопросы:</a:t>
            </a:r>
          </a:p>
          <a:p>
            <a:pPr indent="360363">
              <a:buFont typeface="Comic Sans MS" pitchFamily="66" charset="0"/>
              <a:buAutoNum type="arabicPeriod"/>
            </a:pPr>
            <a:r>
              <a:rPr lang="ru-RU" sz="3200">
                <a:latin typeface="Comic Sans MS" pitchFamily="66" charset="0"/>
              </a:rPr>
              <a:t> Где находилась Ассирия?</a:t>
            </a:r>
          </a:p>
          <a:p>
            <a:pPr indent="360363">
              <a:buFont typeface="Comic Sans MS" pitchFamily="66" charset="0"/>
              <a:buAutoNum type="arabicPeriod"/>
            </a:pPr>
            <a:r>
              <a:rPr lang="ru-RU" sz="3200">
                <a:latin typeface="Comic Sans MS" pitchFamily="66" charset="0"/>
              </a:rPr>
              <a:t> Какие страны и народы пострадали от походов ассирийцев?</a:t>
            </a:r>
          </a:p>
          <a:p>
            <a:pPr indent="360363">
              <a:buFont typeface="Comic Sans MS" pitchFamily="66" charset="0"/>
              <a:buAutoNum type="arabicPeriod"/>
            </a:pPr>
            <a:r>
              <a:rPr lang="ru-RU" sz="3200">
                <a:latin typeface="Comic Sans MS" pitchFamily="66" charset="0"/>
              </a:rPr>
              <a:t> Какие страны были включены в Ассирийскую державу?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720725"/>
            <a:ext cx="7793038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8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7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«ЛОГОВИЩЕ ЛЬВОВ</a:t>
            </a:r>
            <a:r>
              <a:rPr lang="ru-RU" spc="-150" dirty="0" smtClean="0"/>
              <a:t>»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000" y="1556792"/>
            <a:ext cx="8640000" cy="446079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0363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3200">
                <a:latin typeface="Comic Sans MS" pitchFamily="66" charset="0"/>
              </a:rPr>
              <a:t>С помощью карты (с. 93 или слайд) ответь на вопросы:</a:t>
            </a:r>
          </a:p>
          <a:p>
            <a:pPr indent="360363">
              <a:buFont typeface="Comic Sans MS" pitchFamily="66" charset="0"/>
              <a:buAutoNum type="arabicPeriod"/>
            </a:pPr>
            <a:r>
              <a:rPr lang="ru-RU" sz="3200">
                <a:latin typeface="Comic Sans MS" pitchFamily="66" charset="0"/>
              </a:rPr>
              <a:t> Где находилась Ассирия?</a:t>
            </a:r>
          </a:p>
          <a:p>
            <a:pPr indent="360363">
              <a:buFont typeface="Comic Sans MS" pitchFamily="66" charset="0"/>
              <a:buAutoNum type="arabicPeriod"/>
            </a:pPr>
            <a:r>
              <a:rPr lang="ru-RU" sz="3200">
                <a:latin typeface="Comic Sans MS" pitchFamily="66" charset="0"/>
              </a:rPr>
              <a:t> Какие страны и народы пострадали от походов ассирийцев?</a:t>
            </a:r>
          </a:p>
          <a:p>
            <a:pPr indent="360363">
              <a:buFont typeface="Comic Sans MS" pitchFamily="66" charset="0"/>
              <a:buAutoNum type="arabicPeriod"/>
            </a:pPr>
            <a:r>
              <a:rPr lang="ru-RU" sz="3200">
                <a:latin typeface="Comic Sans MS" pitchFamily="66" charset="0"/>
              </a:rPr>
              <a:t> Какие страны были включены в Ассирийскую державу?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32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8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«ЛОГОВИЩЕ ЛЬВОВ</a:t>
            </a:r>
            <a:r>
              <a:rPr lang="ru-RU" spc="-150" dirty="0" smtClean="0"/>
              <a:t>»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2000" y="1139716"/>
            <a:ext cx="8640000" cy="214526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0363"/>
            <a:r>
              <a:rPr lang="ru-RU" sz="30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3000">
                <a:latin typeface="Comic Sans MS" pitchFamily="66" charset="0"/>
              </a:rPr>
              <a:t>Используя текст  § 14 (пункт 2), объясни и запиши, что позволило ассирийцам создать мировую державу?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2000" y="4716690"/>
            <a:ext cx="8640000" cy="173664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0363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3200">
                <a:latin typeface="Comic Sans MS" pitchFamily="66" charset="0"/>
              </a:rPr>
              <a:t> Используя текст § 14 (пункт 2), объясни и запиши, из-за чего погибла Ассирия?</a:t>
            </a:r>
          </a:p>
        </p:txBody>
      </p:sp>
      <p:sp>
        <p:nvSpPr>
          <p:cNvPr id="34826" name="TextBox 20"/>
          <p:cNvSpPr txBox="1">
            <a:spLocks noChangeArrowheads="1"/>
          </p:cNvSpPr>
          <p:nvPr/>
        </p:nvSpPr>
        <p:spPr bwMode="auto">
          <a:xfrm>
            <a:off x="252413" y="3308350"/>
            <a:ext cx="8609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Comic Sans MS" pitchFamily="66" charset="0"/>
              <a:buAutoNum type="arabicPeriod"/>
            </a:pPr>
            <a:r>
              <a:rPr lang="ru-RU" sz="2400">
                <a:latin typeface="Comic Sans MS" pitchFamily="66" charset="0"/>
              </a:rPr>
              <a:t>__________________________________________</a:t>
            </a:r>
          </a:p>
          <a:p>
            <a:pPr marL="342900" indent="-342900">
              <a:buFont typeface="Comic Sans MS" pitchFamily="66" charset="0"/>
              <a:buAutoNum type="arabicPeriod"/>
            </a:pPr>
            <a:r>
              <a:rPr lang="ru-RU" sz="2400">
                <a:latin typeface="Comic Sans MS" pitchFamily="66" charset="0"/>
              </a:rPr>
              <a:t>__________________________________________</a:t>
            </a:r>
          </a:p>
          <a:p>
            <a:pPr marL="342900" indent="-342900">
              <a:buFont typeface="Comic Sans MS" pitchFamily="66" charset="0"/>
              <a:buAutoNum type="arabicPeriod"/>
            </a:pPr>
            <a:r>
              <a:rPr lang="ru-RU" sz="2400">
                <a:latin typeface="Comic Sans MS" pitchFamily="66" charset="0"/>
              </a:rPr>
              <a:t>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052736"/>
            <a:ext cx="8640000" cy="17366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3200">
                <a:latin typeface="Comic Sans MS" pitchFamily="66" charset="0"/>
              </a:rPr>
              <a:t>Какие достижения и уроки нам оставила в наследство Ассирийская держава?</a:t>
            </a:r>
          </a:p>
        </p:txBody>
      </p:sp>
      <p:grpSp>
        <p:nvGrpSpPr>
          <p:cNvPr id="3584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7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7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«ЛОГОВИЩЕ ЛЬВОВ</a:t>
            </a:r>
            <a:r>
              <a:rPr lang="ru-RU" spc="-150" dirty="0" smtClean="0"/>
              <a:t>»</a:t>
            </a:r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4488501" y="3972617"/>
            <a:ext cx="2200623" cy="4702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0478"/>
                </a:lnTo>
                <a:lnTo>
                  <a:pt x="2200623" y="320478"/>
                </a:lnTo>
                <a:lnTo>
                  <a:pt x="2200623" y="470275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олилиния 23"/>
          <p:cNvSpPr/>
          <p:nvPr/>
        </p:nvSpPr>
        <p:spPr>
          <a:xfrm>
            <a:off x="2287877" y="3972617"/>
            <a:ext cx="2200623" cy="4702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00623" y="0"/>
                </a:moveTo>
                <a:lnTo>
                  <a:pt x="2200623" y="320478"/>
                </a:lnTo>
                <a:lnTo>
                  <a:pt x="0" y="320478"/>
                </a:lnTo>
                <a:lnTo>
                  <a:pt x="0" y="470275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2267744" y="2945826"/>
            <a:ext cx="4401248" cy="1026790"/>
          </a:xfrm>
          <a:prstGeom prst="roundRect">
            <a:avLst>
              <a:gd name="adj" fmla="val 10000"/>
            </a:avLst>
          </a:prstGeom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Полилиния 25"/>
          <p:cNvSpPr/>
          <p:nvPr/>
        </p:nvSpPr>
        <p:spPr>
          <a:xfrm>
            <a:off x="2447410" y="3116509"/>
            <a:ext cx="4401248" cy="1026790"/>
          </a:xfrm>
          <a:custGeom>
            <a:avLst/>
            <a:gdLst>
              <a:gd name="connsiteX0" fmla="*/ 0 w 4041915"/>
              <a:gd name="connsiteY0" fmla="*/ 102679 h 1026790"/>
              <a:gd name="connsiteX1" fmla="*/ 102679 w 4041915"/>
              <a:gd name="connsiteY1" fmla="*/ 0 h 1026790"/>
              <a:gd name="connsiteX2" fmla="*/ 3939236 w 4041915"/>
              <a:gd name="connsiteY2" fmla="*/ 0 h 1026790"/>
              <a:gd name="connsiteX3" fmla="*/ 4041915 w 4041915"/>
              <a:gd name="connsiteY3" fmla="*/ 102679 h 1026790"/>
              <a:gd name="connsiteX4" fmla="*/ 4041915 w 4041915"/>
              <a:gd name="connsiteY4" fmla="*/ 924111 h 1026790"/>
              <a:gd name="connsiteX5" fmla="*/ 3939236 w 4041915"/>
              <a:gd name="connsiteY5" fmla="*/ 1026790 h 1026790"/>
              <a:gd name="connsiteX6" fmla="*/ 102679 w 4041915"/>
              <a:gd name="connsiteY6" fmla="*/ 1026790 h 1026790"/>
              <a:gd name="connsiteX7" fmla="*/ 0 w 4041915"/>
              <a:gd name="connsiteY7" fmla="*/ 924111 h 1026790"/>
              <a:gd name="connsiteX8" fmla="*/ 0 w 4041915"/>
              <a:gd name="connsiteY8" fmla="*/ 102679 h 10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1915" h="1026790">
                <a:moveTo>
                  <a:pt x="0" y="102679"/>
                </a:moveTo>
                <a:cubicBezTo>
                  <a:pt x="0" y="45971"/>
                  <a:pt x="45971" y="0"/>
                  <a:pt x="102679" y="0"/>
                </a:cubicBezTo>
                <a:lnTo>
                  <a:pt x="3939236" y="0"/>
                </a:lnTo>
                <a:cubicBezTo>
                  <a:pt x="3995944" y="0"/>
                  <a:pt x="4041915" y="45971"/>
                  <a:pt x="4041915" y="102679"/>
                </a:cubicBezTo>
                <a:lnTo>
                  <a:pt x="4041915" y="924111"/>
                </a:lnTo>
                <a:cubicBezTo>
                  <a:pt x="4041915" y="980819"/>
                  <a:pt x="3995944" y="1026790"/>
                  <a:pt x="3939236" y="1026790"/>
                </a:cubicBezTo>
                <a:lnTo>
                  <a:pt x="102679" y="1026790"/>
                </a:lnTo>
                <a:cubicBezTo>
                  <a:pt x="45971" y="1026790"/>
                  <a:pt x="0" y="980819"/>
                  <a:pt x="0" y="924111"/>
                </a:cubicBezTo>
                <a:lnTo>
                  <a:pt x="0" y="10267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90000"/>
            </a:schemeClr>
          </a:solidFill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514" tIns="121514" rIns="121514" bIns="121514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/>
              <a:t>НАСЛЕДСТВО АССИРИЙСКОЙ ДЕРЖАВЫ</a:t>
            </a:r>
            <a:endParaRPr lang="ru-RU" sz="2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6919" y="4442892"/>
            <a:ext cx="4041915" cy="1026790"/>
          </a:xfrm>
          <a:prstGeom prst="roundRect">
            <a:avLst>
              <a:gd name="adj" fmla="val 10000"/>
            </a:avLst>
          </a:prstGeom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Полилиния 27"/>
          <p:cNvSpPr/>
          <p:nvPr/>
        </p:nvSpPr>
        <p:spPr>
          <a:xfrm>
            <a:off x="446585" y="4613574"/>
            <a:ext cx="4041915" cy="1026790"/>
          </a:xfrm>
          <a:custGeom>
            <a:avLst/>
            <a:gdLst>
              <a:gd name="connsiteX0" fmla="*/ 0 w 4041915"/>
              <a:gd name="connsiteY0" fmla="*/ 102679 h 1026790"/>
              <a:gd name="connsiteX1" fmla="*/ 102679 w 4041915"/>
              <a:gd name="connsiteY1" fmla="*/ 0 h 1026790"/>
              <a:gd name="connsiteX2" fmla="*/ 3939236 w 4041915"/>
              <a:gd name="connsiteY2" fmla="*/ 0 h 1026790"/>
              <a:gd name="connsiteX3" fmla="*/ 4041915 w 4041915"/>
              <a:gd name="connsiteY3" fmla="*/ 102679 h 1026790"/>
              <a:gd name="connsiteX4" fmla="*/ 4041915 w 4041915"/>
              <a:gd name="connsiteY4" fmla="*/ 924111 h 1026790"/>
              <a:gd name="connsiteX5" fmla="*/ 3939236 w 4041915"/>
              <a:gd name="connsiteY5" fmla="*/ 1026790 h 1026790"/>
              <a:gd name="connsiteX6" fmla="*/ 102679 w 4041915"/>
              <a:gd name="connsiteY6" fmla="*/ 1026790 h 1026790"/>
              <a:gd name="connsiteX7" fmla="*/ 0 w 4041915"/>
              <a:gd name="connsiteY7" fmla="*/ 924111 h 1026790"/>
              <a:gd name="connsiteX8" fmla="*/ 0 w 4041915"/>
              <a:gd name="connsiteY8" fmla="*/ 102679 h 10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1915" h="1026790">
                <a:moveTo>
                  <a:pt x="0" y="102679"/>
                </a:moveTo>
                <a:cubicBezTo>
                  <a:pt x="0" y="45971"/>
                  <a:pt x="45971" y="0"/>
                  <a:pt x="102679" y="0"/>
                </a:cubicBezTo>
                <a:lnTo>
                  <a:pt x="3939236" y="0"/>
                </a:lnTo>
                <a:cubicBezTo>
                  <a:pt x="3995944" y="0"/>
                  <a:pt x="4041915" y="45971"/>
                  <a:pt x="4041915" y="102679"/>
                </a:cubicBezTo>
                <a:lnTo>
                  <a:pt x="4041915" y="924111"/>
                </a:lnTo>
                <a:cubicBezTo>
                  <a:pt x="4041915" y="980819"/>
                  <a:pt x="3995944" y="1026790"/>
                  <a:pt x="3939236" y="1026790"/>
                </a:cubicBezTo>
                <a:lnTo>
                  <a:pt x="102679" y="1026790"/>
                </a:lnTo>
                <a:cubicBezTo>
                  <a:pt x="45971" y="1026790"/>
                  <a:pt x="0" y="980819"/>
                  <a:pt x="0" y="924111"/>
                </a:cubicBezTo>
                <a:lnTo>
                  <a:pt x="0" y="10267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90000"/>
            </a:schemeClr>
          </a:solidFill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514" tIns="121514" rIns="121514" bIns="121514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/>
              <a:t>ДОСТИЖЕНИЯ</a:t>
            </a:r>
            <a:endParaRPr lang="ru-RU" sz="2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68167" y="4442892"/>
            <a:ext cx="4041915" cy="1026790"/>
          </a:xfrm>
          <a:prstGeom prst="roundRect">
            <a:avLst>
              <a:gd name="adj" fmla="val 10000"/>
            </a:avLst>
          </a:prstGeom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Полилиния 29"/>
          <p:cNvSpPr/>
          <p:nvPr/>
        </p:nvSpPr>
        <p:spPr>
          <a:xfrm>
            <a:off x="4847833" y="4613574"/>
            <a:ext cx="4041915" cy="1026790"/>
          </a:xfrm>
          <a:custGeom>
            <a:avLst/>
            <a:gdLst>
              <a:gd name="connsiteX0" fmla="*/ 0 w 4041915"/>
              <a:gd name="connsiteY0" fmla="*/ 102679 h 1026790"/>
              <a:gd name="connsiteX1" fmla="*/ 102679 w 4041915"/>
              <a:gd name="connsiteY1" fmla="*/ 0 h 1026790"/>
              <a:gd name="connsiteX2" fmla="*/ 3939236 w 4041915"/>
              <a:gd name="connsiteY2" fmla="*/ 0 h 1026790"/>
              <a:gd name="connsiteX3" fmla="*/ 4041915 w 4041915"/>
              <a:gd name="connsiteY3" fmla="*/ 102679 h 1026790"/>
              <a:gd name="connsiteX4" fmla="*/ 4041915 w 4041915"/>
              <a:gd name="connsiteY4" fmla="*/ 924111 h 1026790"/>
              <a:gd name="connsiteX5" fmla="*/ 3939236 w 4041915"/>
              <a:gd name="connsiteY5" fmla="*/ 1026790 h 1026790"/>
              <a:gd name="connsiteX6" fmla="*/ 102679 w 4041915"/>
              <a:gd name="connsiteY6" fmla="*/ 1026790 h 1026790"/>
              <a:gd name="connsiteX7" fmla="*/ 0 w 4041915"/>
              <a:gd name="connsiteY7" fmla="*/ 924111 h 1026790"/>
              <a:gd name="connsiteX8" fmla="*/ 0 w 4041915"/>
              <a:gd name="connsiteY8" fmla="*/ 102679 h 10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1915" h="1026790">
                <a:moveTo>
                  <a:pt x="0" y="102679"/>
                </a:moveTo>
                <a:cubicBezTo>
                  <a:pt x="0" y="45971"/>
                  <a:pt x="45971" y="0"/>
                  <a:pt x="102679" y="0"/>
                </a:cubicBezTo>
                <a:lnTo>
                  <a:pt x="3939236" y="0"/>
                </a:lnTo>
                <a:cubicBezTo>
                  <a:pt x="3995944" y="0"/>
                  <a:pt x="4041915" y="45971"/>
                  <a:pt x="4041915" y="102679"/>
                </a:cubicBezTo>
                <a:lnTo>
                  <a:pt x="4041915" y="924111"/>
                </a:lnTo>
                <a:cubicBezTo>
                  <a:pt x="4041915" y="980819"/>
                  <a:pt x="3995944" y="1026790"/>
                  <a:pt x="3939236" y="1026790"/>
                </a:cubicBezTo>
                <a:lnTo>
                  <a:pt x="102679" y="1026790"/>
                </a:lnTo>
                <a:cubicBezTo>
                  <a:pt x="45971" y="1026790"/>
                  <a:pt x="0" y="980819"/>
                  <a:pt x="0" y="924111"/>
                </a:cubicBezTo>
                <a:lnTo>
                  <a:pt x="0" y="10267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90000"/>
            </a:schemeClr>
          </a:solidFill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514" tIns="121514" rIns="121514" bIns="121514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/>
              <a:t>УРОКИ</a:t>
            </a:r>
            <a:endParaRPr lang="ru-RU" sz="2400" b="1" dirty="0"/>
          </a:p>
        </p:txBody>
      </p:sp>
      <p:sp>
        <p:nvSpPr>
          <p:cNvPr id="35871" name="TextBox 30"/>
          <p:cNvSpPr txBox="1">
            <a:spLocks noChangeArrowheads="1"/>
          </p:cNvSpPr>
          <p:nvPr/>
        </p:nvSpPr>
        <p:spPr bwMode="auto">
          <a:xfrm>
            <a:off x="347663" y="5807075"/>
            <a:ext cx="4043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___________________________</a:t>
            </a:r>
          </a:p>
          <a:p>
            <a:r>
              <a:rPr lang="ru-RU">
                <a:latin typeface="Comic Sans MS" pitchFamily="66" charset="0"/>
              </a:rPr>
              <a:t>___________________________</a:t>
            </a:r>
          </a:p>
        </p:txBody>
      </p:sp>
      <p:sp>
        <p:nvSpPr>
          <p:cNvPr id="35872" name="TextBox 31"/>
          <p:cNvSpPr txBox="1">
            <a:spLocks noChangeArrowheads="1"/>
          </p:cNvSpPr>
          <p:nvPr/>
        </p:nvSpPr>
        <p:spPr bwMode="auto">
          <a:xfrm>
            <a:off x="4778375" y="5805488"/>
            <a:ext cx="4041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___________________________</a:t>
            </a:r>
          </a:p>
          <a:p>
            <a:r>
              <a:rPr lang="ru-RU">
                <a:latin typeface="Comic Sans MS" pitchFamily="66" charset="0"/>
              </a:rPr>
              <a:t>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397810"/>
            <a:ext cx="8640000" cy="4188381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АССИРИЙСКАЯ МИРОВАЯ ДЕРЖАВА – ОТ ЕГИПТА ДО ЮЖНОГО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МЕЖДУРЕЧЬЯ – ПРОСУЩЕСТВОВАЛА ЛИШЬ ПОЛТОРА СТОЛЕТИЯ.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686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74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70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63600"/>
            <a:ext cx="914400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252000" y="836712"/>
            <a:ext cx="8640000" cy="132802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0363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400">
                <a:latin typeface="Comic Sans MS" pitchFamily="66" charset="0"/>
              </a:rPr>
              <a:t>Укажи на карте-схеме страны: Египет, Сирия, Палестина, Финикия, Междуречье, Ассирия. </a:t>
            </a:r>
          </a:p>
        </p:txBody>
      </p:sp>
      <p:grpSp>
        <p:nvGrpSpPr>
          <p:cNvPr id="3789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05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01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20" name="Управляющая кнопка: далее 19">
            <a:hlinkClick r:id="rId7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7950" y="2849563"/>
            <a:ext cx="2401888" cy="2292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342900" indent="-342900">
              <a:buFont typeface="Comic Sans MS" pitchFamily="66" charset="0"/>
              <a:buAutoNum type="arabicPeriod"/>
            </a:pPr>
            <a:r>
              <a:rPr lang="ru-RU" sz="2400">
                <a:latin typeface="Comic Sans MS" pitchFamily="66" charset="0"/>
              </a:rPr>
              <a:t>Египет</a:t>
            </a:r>
          </a:p>
          <a:p>
            <a:pPr marL="342900" indent="-342900">
              <a:buFont typeface="Comic Sans MS" pitchFamily="66" charset="0"/>
              <a:buAutoNum type="arabicPeriod"/>
            </a:pPr>
            <a:r>
              <a:rPr lang="ru-RU" sz="2400">
                <a:latin typeface="Comic Sans MS" pitchFamily="66" charset="0"/>
              </a:rPr>
              <a:t>Сирия</a:t>
            </a:r>
          </a:p>
          <a:p>
            <a:pPr marL="342900" indent="-342900">
              <a:buFont typeface="Comic Sans MS" pitchFamily="66" charset="0"/>
              <a:buAutoNum type="arabicPeriod"/>
            </a:pPr>
            <a:r>
              <a:rPr lang="ru-RU" sz="2400">
                <a:latin typeface="Comic Sans MS" pitchFamily="66" charset="0"/>
              </a:rPr>
              <a:t>Палестина</a:t>
            </a:r>
          </a:p>
          <a:p>
            <a:pPr marL="342900" indent="-342900">
              <a:buFont typeface="Comic Sans MS" pitchFamily="66" charset="0"/>
              <a:buAutoNum type="arabicPeriod"/>
            </a:pPr>
            <a:r>
              <a:rPr lang="ru-RU" sz="2400">
                <a:latin typeface="Comic Sans MS" pitchFamily="66" charset="0"/>
              </a:rPr>
              <a:t>Финикия </a:t>
            </a:r>
          </a:p>
          <a:p>
            <a:pPr marL="342900" indent="-342900">
              <a:buFont typeface="Comic Sans MS" pitchFamily="66" charset="0"/>
              <a:buAutoNum type="arabicPeriod"/>
            </a:pPr>
            <a:r>
              <a:rPr lang="ru-RU" sz="2400">
                <a:latin typeface="Comic Sans MS" pitchFamily="66" charset="0"/>
              </a:rPr>
              <a:t>Междуречье</a:t>
            </a:r>
          </a:p>
          <a:p>
            <a:pPr marL="342900" indent="-342900">
              <a:buFont typeface="Comic Sans MS" pitchFamily="66" charset="0"/>
              <a:buAutoNum type="arabicPeriod"/>
            </a:pPr>
            <a:r>
              <a:rPr lang="ru-RU" sz="2400">
                <a:latin typeface="Comic Sans MS" pitchFamily="66" charset="0"/>
              </a:rPr>
              <a:t>Ассирия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63600"/>
            <a:ext cx="914400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252000" y="836712"/>
            <a:ext cx="8640000" cy="91940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400" dirty="0">
                <a:latin typeface="+mn-lt"/>
              </a:rPr>
              <a:t>Укажи цифрами на карте-схеме города: Мемфис, </a:t>
            </a:r>
            <a:r>
              <a:rPr lang="ru-RU" sz="2400" dirty="0">
                <a:latin typeface="+mn-lt"/>
              </a:rPr>
              <a:t>Вавилон, Тир, 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Сидон</a:t>
            </a:r>
            <a:r>
              <a:rPr lang="ru-RU" sz="2400" dirty="0">
                <a:latin typeface="+mn-lt"/>
              </a:rPr>
              <a:t>, Библ.</a:t>
            </a:r>
          </a:p>
        </p:txBody>
      </p:sp>
      <p:grpSp>
        <p:nvGrpSpPr>
          <p:cNvPr id="3994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53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4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49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20" name="Управляющая кнопка: далее 19">
            <a:hlinkClick r:id="rId7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5425" y="2349500"/>
            <a:ext cx="1881188" cy="1938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</a:rPr>
              <a:t>Мемфис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</a:rPr>
              <a:t>Вавилон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</a:rPr>
              <a:t>Тир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err="1">
                <a:latin typeface="+mn-lt"/>
              </a:rPr>
              <a:t>Сидон</a:t>
            </a:r>
            <a:r>
              <a:rPr lang="ru-RU" sz="2400" dirty="0">
                <a:latin typeface="+mn-lt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</a:rPr>
              <a:t>Библ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99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8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99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2000" y="1556792"/>
            <a:ext cx="8640000" cy="391596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3200">
                <a:latin typeface="Comic Sans MS" pitchFamily="66" charset="0"/>
              </a:rPr>
              <a:t>Отметьте на карте-схеме красными стрелками направления завоевательных походов ассирийцев. Обведи красной линией владения Ассирийской державы в середине VII века до н.э., надпиши название её столицы.</a:t>
            </a:r>
          </a:p>
        </p:txBody>
      </p:sp>
      <p:sp>
        <p:nvSpPr>
          <p:cNvPr id="20" name="Управляющая кнопка: далее 19">
            <a:hlinkClick r:id="rId6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81063"/>
            <a:ext cx="914400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4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03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4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20" name="Управляющая кнопка: далее 19">
            <a:hlinkClick r:id="rId6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1116000"/>
            <a:ext cx="8640000" cy="2398871"/>
          </a:xfrm>
          <a:prstGeom prst="roundRect">
            <a:avLst>
              <a:gd name="adj" fmla="val 11546"/>
            </a:avLst>
          </a:prstGeom>
          <a:blipFill>
            <a:blip r:embed="rId3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latin typeface="Comic Sans MS" pitchFamily="66" charset="0"/>
              </a:rPr>
              <a:t> Отметь соответствующими цифрами следующие события:  1 – разрушение столицы Ассирии – Ниневии; 2 – начало железного века в Западной Азии.</a:t>
            </a:r>
          </a:p>
        </p:txBody>
      </p:sp>
      <p:grpSp>
        <p:nvGrpSpPr>
          <p:cNvPr id="4608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615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615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5003800"/>
          <a:ext cx="8615362" cy="1382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87"/>
                <a:gridCol w="860260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</a:tblGrid>
              <a:tr h="370840"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тысячелетие до н. 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Наша эра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тыс.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Стрелка влево 4"/>
          <p:cNvSpPr/>
          <p:nvPr/>
        </p:nvSpPr>
        <p:spPr>
          <a:xfrm>
            <a:off x="265113" y="4427538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50825" y="3779838"/>
          <a:ext cx="8640763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20"/>
                <a:gridCol w="2160120"/>
                <a:gridCol w="2160120"/>
                <a:gridCol w="216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тыс. до н.э.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962400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 anchor="ctr"/>
          <a:lstStyle/>
          <a:p>
            <a:pPr marL="88900" indent="358775">
              <a:spcBef>
                <a:spcPct val="0"/>
              </a:spcBef>
            </a:pPr>
            <a:r>
              <a:rPr lang="ru-RU" sz="2600" smtClean="0"/>
              <a:t>И как только люди обходились без железа? Тому, кто его придумал, премию вручить надо было! Столько можно сделать, если железо использовать!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962400"/>
          </a:xfrm>
        </p:spPr>
        <p:txBody>
          <a:bodyPr>
            <a:normAutofit/>
          </a:bodyPr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600" smtClean="0"/>
              <a:t>Ты знаешь, что государство, в котором придумали железо, люди ненавидели и боялись, а однажды напали на него и уничтожили?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532923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160963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1116000"/>
            <a:ext cx="8640000" cy="1478756"/>
          </a:xfrm>
          <a:prstGeom prst="roundRect">
            <a:avLst>
              <a:gd name="adj" fmla="val 17167"/>
            </a:avLst>
          </a:prstGeom>
          <a:blipFill>
            <a:blip r:embed="rId3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401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Отметь цифрой 3 ещё одно событие из истории Ассирийской державы и отметь его на ленте времени.</a:t>
            </a:r>
          </a:p>
        </p:txBody>
      </p:sp>
      <p:grpSp>
        <p:nvGrpSpPr>
          <p:cNvPr id="4813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8202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13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8198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5003800"/>
          <a:ext cx="8615362" cy="1382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87"/>
                <a:gridCol w="860260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  <a:gridCol w="718023"/>
              </a:tblGrid>
              <a:tr h="370840"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тысячелетие до н. 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Наша эра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тыс.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тыс.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Стрелка влево 4"/>
          <p:cNvSpPr/>
          <p:nvPr/>
        </p:nvSpPr>
        <p:spPr>
          <a:xfrm>
            <a:off x="265113" y="4427538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50825" y="3708400"/>
          <a:ext cx="8640763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20"/>
                <a:gridCol w="2160120"/>
                <a:gridCol w="2160120"/>
                <a:gridCol w="216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тыс. до н.э.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720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017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836613"/>
            <a:ext cx="9107487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395663"/>
            <a:ext cx="952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РАЗНЫЕ НАРОДЫ ПРОКЛИНАЛИ АССИРИЙЦЕВ И УНИЧТОЖИЛИ ИХ ГОСУДАРСТВО? </a:t>
            </a:r>
            <a:endParaRPr lang="ru-RU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786056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843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5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1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</a:t>
            </a:r>
            <a:r>
              <a:rPr lang="ru-RU" dirty="0" smtClean="0"/>
              <a:t>ПРОБЛЕМУ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97" name="Group 41"/>
          <p:cNvGraphicFramePr>
            <a:graphicFrameLocks noGrp="1"/>
          </p:cNvGraphicFramePr>
          <p:nvPr/>
        </p:nvGraphicFramePr>
        <p:xfrm>
          <a:off x="252413" y="1104900"/>
          <a:ext cx="8640762" cy="5427663"/>
        </p:xfrm>
        <a:graphic>
          <a:graphicData uri="http://schemas.openxmlformats.org/drawingml/2006/table">
            <a:tbl>
              <a:tblPr/>
              <a:tblGrid>
                <a:gridCol w="1798637"/>
                <a:gridCol w="936625"/>
                <a:gridCol w="59055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Общество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Общность людей, которых объединяют самоназвание, единый язык, особый образ жизни, обычаи.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Государст-во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Множество людей, которых объединяют совместная жизнь и деятельность по принятым правилам.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53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Большая общность людей, как правило, несколько народов и государств, объединённых культурными и религиозными традициями.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Народ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Организация управления обществом, людьми, которые проживают на какой-то определённой территории.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32894" y="2164079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 помощью стрелок соедини понятия с их определениями.</a:t>
            </a: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в первую колонку недостающее понятие.</a:t>
            </a:r>
          </a:p>
        </p:txBody>
      </p:sp>
      <p:grpSp>
        <p:nvGrpSpPr>
          <p:cNvPr id="1948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949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8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949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124075" y="1341438"/>
            <a:ext cx="86360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47" name="Group 43"/>
          <p:cNvGraphicFramePr>
            <a:graphicFrameLocks noGrp="1"/>
          </p:cNvGraphicFramePr>
          <p:nvPr/>
        </p:nvGraphicFramePr>
        <p:xfrm>
          <a:off x="252413" y="1052513"/>
          <a:ext cx="8640762" cy="5748337"/>
        </p:xfrm>
        <a:graphic>
          <a:graphicData uri="http://schemas.openxmlformats.org/drawingml/2006/table">
            <a:tbl>
              <a:tblPr/>
              <a:tblGrid>
                <a:gridCol w="7991475"/>
                <a:gridCol w="649287"/>
              </a:tblGrid>
              <a:tr h="371475">
                <a:tc>
                  <a:txBody>
                    <a:bodyPr/>
                    <a:lstStyle/>
                    <a:p>
                      <a:pPr marL="0" marR="0" lvl="0" indent="793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Равнина Междуречье простирается между реками Тигр и Евфрат.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Жители Междуречья сами себя называли египтянами.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Необходимые знания шумеры записывали на специальных глиняных табличках. Такое письмо называлось клинописью.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Храмы богам жители Междуречья возводили в виде зиккуратов.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Для подсчётов египтяне использовали шестидесятиричную систему.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Жрецы Междуречья стали делить сутки на 360 «градусов времени», объединив их в 24 часа по 60 минут в каждом.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Пирамида Хеопса являлась одним из величайших сооружений Междуречья.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Правитель Междуречья считался царём и жрецом.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grpSp>
        <p:nvGrpSpPr>
          <p:cNvPr id="2153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4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3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4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2313" y="2235538"/>
            <a:ext cx="8640000" cy="282630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3200">
                <a:latin typeface="Comic Sans MS" pitchFamily="66" charset="0"/>
              </a:rPr>
              <a:t> Выбери в таблице верные утверждения и отметь их знаком «+».</a:t>
            </a:r>
          </a:p>
          <a:p>
            <a:pPr indent="365125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3200">
                <a:latin typeface="Comic Sans MS" pitchFamily="66" charset="0"/>
              </a:rPr>
              <a:t>Исправь неверные утверждения на верные.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5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7" y="1772816"/>
            <a:ext cx="8375302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НАЧАЛО ЖЕЛЕЗНОГО ВЕКА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535" y="3073951"/>
            <a:ext cx="8375303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«ЛОГОВИЩЕ ЛЬВОВ»</a:t>
            </a:r>
            <a:endParaRPr lang="ru-RU" sz="3600" b="1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14526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0363"/>
            <a:r>
              <a:rPr lang="ru-RU" sz="30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3000">
                <a:latin typeface="Comic Sans MS" pitchFamily="66" charset="0"/>
              </a:rPr>
              <a:t> Используя текст учебника на с. 90–91, определи и запиши достижения ассирийцев в хозяйственной деятельности.</a:t>
            </a:r>
          </a:p>
        </p:txBody>
      </p:sp>
      <p:grpSp>
        <p:nvGrpSpPr>
          <p:cNvPr id="2560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НАЧАЛО ЖЕЛЕЗНОГО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000" y="4771812"/>
            <a:ext cx="8640000" cy="163449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0363"/>
            <a:r>
              <a:rPr lang="ru-RU" sz="30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3000">
                <a:latin typeface="Comic Sans MS" pitchFamily="66" charset="0"/>
              </a:rPr>
              <a:t> К каким последствиям приведут данные достижения в жизни ассирийцев и всей Западной Азии?</a:t>
            </a:r>
          </a:p>
        </p:txBody>
      </p:sp>
      <p:sp>
        <p:nvSpPr>
          <p:cNvPr id="25610" name="TextBox 3"/>
          <p:cNvSpPr txBox="1">
            <a:spLocks noChangeArrowheads="1"/>
          </p:cNvSpPr>
          <p:nvPr/>
        </p:nvSpPr>
        <p:spPr bwMode="auto">
          <a:xfrm>
            <a:off x="252413" y="3308350"/>
            <a:ext cx="8609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Comic Sans MS" pitchFamily="66" charset="0"/>
              <a:buAutoNum type="arabicPeriod"/>
            </a:pPr>
            <a:r>
              <a:rPr lang="ru-RU" sz="2400">
                <a:latin typeface="Comic Sans MS" pitchFamily="66" charset="0"/>
              </a:rPr>
              <a:t>__________________________________________</a:t>
            </a:r>
          </a:p>
          <a:p>
            <a:pPr marL="342900" indent="-342900">
              <a:buFont typeface="Comic Sans MS" pitchFamily="66" charset="0"/>
              <a:buAutoNum type="arabicPeriod"/>
            </a:pPr>
            <a:r>
              <a:rPr lang="ru-RU" sz="2400">
                <a:latin typeface="Comic Sans MS" pitchFamily="66" charset="0"/>
              </a:rPr>
              <a:t>__________________________________________</a:t>
            </a:r>
          </a:p>
          <a:p>
            <a:pPr marL="342900" indent="-342900">
              <a:buFont typeface="Comic Sans MS" pitchFamily="66" charset="0"/>
              <a:buAutoNum type="arabicPeriod"/>
            </a:pPr>
            <a:r>
              <a:rPr lang="ru-RU" sz="2400">
                <a:latin typeface="Comic Sans MS" pitchFamily="66" charset="0"/>
              </a:rPr>
              <a:t>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980728"/>
            <a:ext cx="8640000" cy="228147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0363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3200">
                <a:solidFill>
                  <a:srgbClr val="800000"/>
                </a:solidFill>
                <a:latin typeface="Comic Sans MS" pitchFamily="66" charset="0"/>
              </a:rPr>
              <a:t> Используя текст учебника (пункт 1), объясните, почему ассирийцы именно так решили использовать железо.</a:t>
            </a:r>
          </a:p>
        </p:txBody>
      </p:sp>
      <p:grpSp>
        <p:nvGrpSpPr>
          <p:cNvPr id="2662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НАЧАЛО ЖЕЛЕЗНОГО </a:t>
            </a:r>
            <a:r>
              <a:rPr lang="ru-RU" dirty="0" smtClean="0"/>
              <a:t>ВЕКА</a:t>
            </a:r>
            <a:endParaRPr lang="ru-RU" dirty="0"/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2075" y="2138363"/>
            <a:ext cx="4532313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04" name="Group 32"/>
          <p:cNvGraphicFramePr>
            <a:graphicFrameLocks noGrp="1"/>
          </p:cNvGraphicFramePr>
          <p:nvPr/>
        </p:nvGraphicFramePr>
        <p:xfrm>
          <a:off x="296863" y="2492375"/>
          <a:ext cx="8640762" cy="3101975"/>
        </p:xfrm>
        <a:graphic>
          <a:graphicData uri="http://schemas.openxmlformats.org/drawingml/2006/table">
            <a:tbl>
              <a:tblPr/>
              <a:tblGrid>
                <a:gridCol w="2879725"/>
                <a:gridCol w="2879725"/>
                <a:gridCol w="28813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(мнение)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Но, с другой стороны,______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 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 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52000" y="1052736"/>
            <a:ext cx="8640000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На твой взгляд, переход к железному веку – это благо или зло для 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человечества</a:t>
            </a:r>
            <a:r>
              <a:rPr lang="ru-RU" sz="2800" dirty="0">
                <a:solidFill>
                  <a:srgbClr val="800000"/>
                </a:solidFill>
                <a:latin typeface="+mn-lt"/>
              </a:rPr>
              <a:t>?</a:t>
            </a:r>
          </a:p>
        </p:txBody>
      </p:sp>
      <p:grpSp>
        <p:nvGrpSpPr>
          <p:cNvPr id="2869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70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НАЧАЛО ЖЕЛЕЗНОГО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3750" y="2307158"/>
            <a:ext cx="8640000" cy="3779044"/>
          </a:xfrm>
          <a:prstGeom prst="roundRect">
            <a:avLst>
              <a:gd name="adj" fmla="val 11922"/>
            </a:avLst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036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Отрази свою позицию и приведи в её подтверждение один аргумент.</a:t>
            </a:r>
          </a:p>
          <a:p>
            <a:pPr indent="36036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Приведи два-три аргумента в подтверждение своего мнения или рассмотри явление с разных сторон, обосновав каждую позицию одним аргументом.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3561</TotalTime>
  <Words>928</Words>
  <Application>Microsoft Office PowerPoint</Application>
  <PresentationFormat>Экран (4:3)</PresentationFormat>
  <Paragraphs>170</Paragraphs>
  <Slides>21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"ЖЕЛЕЗНОЕ" ЦАРСТВО АССИРИИ</dc:title>
  <dc:creator>Telli</dc:creator>
  <cp:lastModifiedBy>Admin</cp:lastModifiedBy>
  <cp:revision>178</cp:revision>
  <dcterms:created xsi:type="dcterms:W3CDTF">2012-04-06T18:00:09Z</dcterms:created>
  <dcterms:modified xsi:type="dcterms:W3CDTF">2012-10-11T21:40:03Z</dcterms:modified>
</cp:coreProperties>
</file>