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E22A14-9149-4EA3-9378-270AECBA3615}" type="datetimeFigureOut">
              <a:rPr lang="ru-RU" smtClean="0"/>
              <a:pPr/>
              <a:t>03.12.2010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B398F3-93D8-471B-81F2-0557514A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lus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toplex.ru/" TargetMode="External"/><Relationship Id="rId2" Type="http://schemas.openxmlformats.org/officeDocument/2006/relationships/hyperlink" Target="http://www.kornilova.com/galeri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  <a:solidFill>
            <a:schemeClr val="accent6">
              <a:lumMod val="75000"/>
            </a:schemeClr>
          </a:solidFill>
          <a:ln w="28575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Окружающий мир 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ОС «Школа 2100» (3 класс)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71678"/>
            <a:ext cx="6400800" cy="171451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Тема: «Из чего состоит вещество».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715016"/>
            <a:ext cx="8143932" cy="8309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Подготовила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Устинова Маргарита Алексеевна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ГОУ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ЦО № 1927 г. Москва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7091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57686" y="1714488"/>
            <a:ext cx="484632" cy="92869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428604"/>
            <a:ext cx="1928826" cy="11079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Тела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2714620"/>
            <a:ext cx="5000660" cy="11079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Вещества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86248" y="3929066"/>
            <a:ext cx="571504" cy="100013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714744" y="5143512"/>
            <a:ext cx="1714512" cy="156966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29124" y="1643050"/>
            <a:ext cx="484632" cy="92869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428604"/>
            <a:ext cx="1928826" cy="11079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Тела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2643182"/>
            <a:ext cx="5000660" cy="11079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Вещества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9124" y="3857628"/>
            <a:ext cx="571504" cy="100013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71736" y="4929198"/>
            <a:ext cx="4429156" cy="175432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Молекулы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(частицы)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1357322"/>
          </a:xfr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Свойства веществ зависят от того, из </a:t>
            </a:r>
            <a:r>
              <a:rPr lang="ru-RU" sz="4000" dirty="0" smtClean="0">
                <a:solidFill>
                  <a:srgbClr val="C00000"/>
                </a:solidFill>
              </a:rPr>
              <a:t>каких частиц</a:t>
            </a:r>
            <a:r>
              <a:rPr lang="ru-RU" sz="4000" dirty="0" smtClean="0">
                <a:solidFill>
                  <a:srgbClr val="FFFF00"/>
                </a:solidFill>
              </a:rPr>
              <a:t> они состоят.</a:t>
            </a:r>
          </a:p>
          <a:p>
            <a:pPr algn="ctr">
              <a:buNone/>
            </a:pP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1714488"/>
            <a:ext cx="4643470" cy="830997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сахар - сладкий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3643314"/>
            <a:ext cx="4000528" cy="830997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соль - соленая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5572140"/>
            <a:ext cx="4786346" cy="830997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вода - безвкусная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сахар, ча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643050"/>
            <a:ext cx="2214578" cy="1671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8" name="Рисунок 7" descr="соль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429000"/>
            <a:ext cx="2214578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9" name="Рисунок 8" descr="во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 flipV="1">
            <a:off x="928662" y="5143488"/>
            <a:ext cx="2214578" cy="1714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ВЕЩЕСТВА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1" name="Содержимое 10" descr="сахар и соль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3429000"/>
            <a:ext cx="2357438" cy="17165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Прямая со стрелкой 4"/>
          <p:cNvCxnSpPr/>
          <p:nvPr/>
        </p:nvCxnSpPr>
        <p:spPr>
          <a:xfrm rot="10800000" flipV="1">
            <a:off x="1643042" y="1500174"/>
            <a:ext cx="1428760" cy="64294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29322" y="1500174"/>
            <a:ext cx="1714512" cy="71438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0" y="628652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2214554"/>
            <a:ext cx="2857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чистые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2285992"/>
            <a:ext cx="2714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смеси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5" name="Рисунок 14" descr="ч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3" y="3429000"/>
            <a:ext cx="1857387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почва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7" y="3429000"/>
            <a:ext cx="2000263" cy="1785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357158" y="5429264"/>
            <a:ext cx="3357586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dirty="0" smtClean="0">
                <a:solidFill>
                  <a:srgbClr val="FFFF00"/>
                </a:solidFill>
              </a:rPr>
              <a:t>сахар      соль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9124" y="5429264"/>
            <a:ext cx="4214842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dirty="0" smtClean="0">
                <a:solidFill>
                  <a:srgbClr val="FFFF00"/>
                </a:solidFill>
              </a:rPr>
              <a:t>чай             почва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5715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ТЕЛА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4" name="Содержимое 13" descr="Мягкая игрушка №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928662" y="2928934"/>
            <a:ext cx="1857388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Блок-схема: процесс 3"/>
          <p:cNvSpPr/>
          <p:nvPr/>
        </p:nvSpPr>
        <p:spPr>
          <a:xfrm>
            <a:off x="928662" y="2143116"/>
            <a:ext cx="1928826" cy="612648"/>
          </a:xfrm>
          <a:prstGeom prst="flowChartProcess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твердые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6116" y="2143116"/>
            <a:ext cx="1928826" cy="642942"/>
          </a:xfrm>
          <a:prstGeom prst="flowChartProcess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жидкие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572132" y="2143116"/>
            <a:ext cx="2857520" cy="612648"/>
          </a:xfrm>
          <a:prstGeom prst="flowChartProcess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газообразные</a:t>
            </a:r>
            <a:endParaRPr lang="ru-RU" sz="3600" dirty="0">
              <a:solidFill>
                <a:srgbClr val="002060"/>
              </a:solidFill>
            </a:endParaRPr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rot="5400000">
            <a:off x="2959096" y="387336"/>
            <a:ext cx="582602" cy="264320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rot="16200000" flipH="1">
            <a:off x="5495145" y="494493"/>
            <a:ext cx="582602" cy="242889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rot="5400000">
            <a:off x="4244980" y="1744658"/>
            <a:ext cx="654040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071810"/>
            <a:ext cx="2071702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Облака №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2928934"/>
            <a:ext cx="2071702" cy="1857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928662" y="5000636"/>
            <a:ext cx="1857388" cy="1323439"/>
          </a:xfrm>
          <a:prstGeom prst="rect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Имеют постоянную форму и объем.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4678" y="4929198"/>
            <a:ext cx="2071702" cy="1754326"/>
          </a:xfrm>
          <a:prstGeom prst="rect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Имеют постоянный объем, но не имеют постоянной формы.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29322" y="5072074"/>
            <a:ext cx="2143140" cy="1015663"/>
          </a:xfrm>
          <a:prstGeom prst="rect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Не имеют постоянной формы и объема.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  <a:ln w="5715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Состояние вещества зависит от </a:t>
            </a:r>
            <a:r>
              <a:rPr lang="ru-RU" dirty="0" smtClean="0">
                <a:solidFill>
                  <a:srgbClr val="FF0000"/>
                </a:solidFill>
              </a:rPr>
              <a:t>расположения</a:t>
            </a:r>
            <a:r>
              <a:rPr lang="ru-RU" dirty="0" smtClean="0">
                <a:solidFill>
                  <a:srgbClr val="FFFF00"/>
                </a:solidFill>
              </a:rPr>
              <a:t> частиц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cmpd="sng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500034" y="2000240"/>
            <a:ext cx="2643206" cy="2071702"/>
          </a:xfrm>
          <a:prstGeom prst="cub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71472" y="2571744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71538" y="2571744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571604" y="2571744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571604" y="3071810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071538" y="3071810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071670" y="3071810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71472" y="3071810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571472" y="3571876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2071670" y="2571744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1071538" y="3571876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1571604" y="3571876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2071670" y="3571876"/>
            <a:ext cx="457200" cy="45720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Цилиндр 18"/>
          <p:cNvSpPr/>
          <p:nvPr/>
        </p:nvSpPr>
        <p:spPr>
          <a:xfrm>
            <a:off x="3643306" y="2000240"/>
            <a:ext cx="1714512" cy="2071702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000496" y="3071810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4286248" y="2643182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714876" y="3000372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286248" y="3643314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4857752" y="3500438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3786182" y="3500438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3714744" y="2500306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4929190" y="2428868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500826" y="2000240"/>
            <a:ext cx="1428760" cy="200026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6786578" y="2214554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6572264" y="3071810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7143768" y="3500438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7429520" y="2643182"/>
            <a:ext cx="357190" cy="357190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7012547" y="4005330"/>
            <a:ext cx="749121" cy="1330817"/>
          </a:xfrm>
          <a:custGeom>
            <a:avLst/>
            <a:gdLst>
              <a:gd name="connsiteX0" fmla="*/ 199622 w 749121"/>
              <a:gd name="connsiteY0" fmla="*/ 0 h 1330817"/>
              <a:gd name="connsiteX1" fmla="*/ 740535 w 749121"/>
              <a:gd name="connsiteY1" fmla="*/ 489397 h 1330817"/>
              <a:gd name="connsiteX2" fmla="*/ 148107 w 749121"/>
              <a:gd name="connsiteY2" fmla="*/ 1197735 h 1330817"/>
              <a:gd name="connsiteX3" fmla="*/ 19318 w 749121"/>
              <a:gd name="connsiteY3" fmla="*/ 1287887 h 1330817"/>
              <a:gd name="connsiteX4" fmla="*/ 32197 w 749121"/>
              <a:gd name="connsiteY4" fmla="*/ 1275008 h 1330817"/>
              <a:gd name="connsiteX5" fmla="*/ 45076 w 749121"/>
              <a:gd name="connsiteY5" fmla="*/ 1275008 h 133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9121" h="1330817">
                <a:moveTo>
                  <a:pt x="199622" y="0"/>
                </a:moveTo>
                <a:cubicBezTo>
                  <a:pt x="474371" y="144887"/>
                  <a:pt x="749121" y="289774"/>
                  <a:pt x="740535" y="489397"/>
                </a:cubicBezTo>
                <a:cubicBezTo>
                  <a:pt x="731949" y="689020"/>
                  <a:pt x="268310" y="1064653"/>
                  <a:pt x="148107" y="1197735"/>
                </a:cubicBezTo>
                <a:cubicBezTo>
                  <a:pt x="27904" y="1330817"/>
                  <a:pt x="38636" y="1275008"/>
                  <a:pt x="19318" y="1287887"/>
                </a:cubicBezTo>
                <a:cubicBezTo>
                  <a:pt x="0" y="1300766"/>
                  <a:pt x="27904" y="1277155"/>
                  <a:pt x="32197" y="1275008"/>
                </a:cubicBezTo>
                <a:cubicBezTo>
                  <a:pt x="36490" y="1272861"/>
                  <a:pt x="40783" y="1281447"/>
                  <a:pt x="45076" y="1275008"/>
                </a:cubicBezTo>
              </a:path>
            </a:pathLst>
          </a:cu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500034" y="4572008"/>
            <a:ext cx="2214578" cy="76944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твердое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71802" y="4572008"/>
            <a:ext cx="2357454" cy="76944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жидкое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6446" y="4643446"/>
            <a:ext cx="2857520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газообразное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3" grpId="0" animBg="1"/>
      <p:bldP spid="24" grpId="0" animBg="1"/>
      <p:bldP spid="31" grpId="0" animBg="1"/>
      <p:bldP spid="33" grpId="0" animBg="1"/>
      <p:bldP spid="34" grpId="0" animBg="1"/>
      <p:bldP spid="35" grpId="0" animBg="1"/>
      <p:bldP spid="19" grpId="0" animBg="1"/>
      <p:bldP spid="20" grpId="0" animBg="1"/>
      <p:bldP spid="28" grpId="0" animBg="1"/>
      <p:bldP spid="29" grpId="0" animBg="1"/>
      <p:bldP spid="30" grpId="0" animBg="1"/>
      <p:bldP spid="32" grpId="0" animBg="1"/>
      <p:bldP spid="36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  <a:ln w="5715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+mn-lt"/>
              </a:rPr>
              <a:t>Проверь себя</a:t>
            </a:r>
            <a:endParaRPr lang="ru-RU" sz="5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28575"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водяной пар                  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железо                           </a:t>
            </a:r>
            <a:r>
              <a:rPr lang="ru-RU" sz="4000" dirty="0" smtClean="0">
                <a:solidFill>
                  <a:srgbClr val="C00000"/>
                </a:solidFill>
              </a:rPr>
              <a:t>твердые вещества</a:t>
            </a:r>
            <a:r>
              <a:rPr lang="ru-RU" sz="4000" dirty="0" smtClean="0">
                <a:solidFill>
                  <a:srgbClr val="002060"/>
                </a:solidFill>
              </a:rPr>
              <a:t>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бензин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вода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сок                                           </a:t>
            </a:r>
            <a:r>
              <a:rPr lang="ru-RU" sz="4000" dirty="0" smtClean="0">
                <a:solidFill>
                  <a:srgbClr val="C00000"/>
                </a:solidFill>
              </a:rPr>
              <a:t>жидкости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древесина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углекислый газ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пластмасса                                    </a:t>
            </a:r>
            <a:r>
              <a:rPr lang="ru-RU" sz="4000" dirty="0" smtClean="0">
                <a:solidFill>
                  <a:srgbClr val="C00000"/>
                </a:solidFill>
              </a:rPr>
              <a:t>газы </a:t>
            </a: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4400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2571736" y="2500306"/>
            <a:ext cx="4071966" cy="321471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71670" y="2571744"/>
            <a:ext cx="242889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071670" y="3071810"/>
            <a:ext cx="3357586" cy="114300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643042" y="3643314"/>
            <a:ext cx="3714776" cy="64294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428728" y="4286256"/>
            <a:ext cx="4000528" cy="7143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2428860" y="2786058"/>
            <a:ext cx="2214578" cy="192882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00430" y="5357826"/>
            <a:ext cx="2571768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2071670" y="3500438"/>
            <a:ext cx="3286148" cy="18573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Интернет ресурсы: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Единая коллекция Цифровых Образовательных Ресурсов.</a:t>
            </a:r>
          </a:p>
          <a:p>
            <a:r>
              <a:rPr lang="ru-RU" dirty="0" smtClean="0"/>
              <a:t>2. </a:t>
            </a:r>
            <a:r>
              <a:rPr lang="en-US" dirty="0" smtClean="0">
                <a:hlinkClick r:id="rId2"/>
              </a:rPr>
              <a:t>www.kornilova.com/galeries</a:t>
            </a:r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smtClean="0">
                <a:hlinkClick r:id="rId3"/>
              </a:rPr>
              <a:t>www.fotoplex.ru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129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Окружающий мир  ОС «Школа 2100» (3 класс)</vt:lpstr>
      <vt:lpstr>Слайд 2</vt:lpstr>
      <vt:lpstr>Слайд 3</vt:lpstr>
      <vt:lpstr>Слайд 4</vt:lpstr>
      <vt:lpstr>ВЕЩЕСТВА</vt:lpstr>
      <vt:lpstr>ТЕЛА</vt:lpstr>
      <vt:lpstr>Состояние вещества зависит от расположения частиц</vt:lpstr>
      <vt:lpstr>Проверь себя</vt:lpstr>
      <vt:lpstr>Интернет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 (3 класс)</dc:title>
  <dc:creator>Val</dc:creator>
  <cp:lastModifiedBy>Маргаритка</cp:lastModifiedBy>
  <cp:revision>47</cp:revision>
  <dcterms:created xsi:type="dcterms:W3CDTF">2008-11-17T13:43:49Z</dcterms:created>
  <dcterms:modified xsi:type="dcterms:W3CDTF">2010-12-03T18:00:10Z</dcterms:modified>
</cp:coreProperties>
</file>